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80" r:id="rId3"/>
    <p:sldId id="281" r:id="rId4"/>
    <p:sldId id="278" r:id="rId5"/>
    <p:sldId id="284" r:id="rId6"/>
    <p:sldId id="285" r:id="rId7"/>
    <p:sldId id="286" r:id="rId8"/>
    <p:sldId id="287" r:id="rId9"/>
    <p:sldId id="288" r:id="rId10"/>
    <p:sldId id="283" r:id="rId11"/>
    <p:sldId id="291" r:id="rId12"/>
    <p:sldId id="293" r:id="rId13"/>
    <p:sldId id="300" r:id="rId14"/>
    <p:sldId id="301" r:id="rId15"/>
    <p:sldId id="294" r:id="rId16"/>
    <p:sldId id="295" r:id="rId17"/>
    <p:sldId id="325" r:id="rId18"/>
    <p:sldId id="326" r:id="rId19"/>
    <p:sldId id="327" r:id="rId20"/>
    <p:sldId id="328" r:id="rId21"/>
    <p:sldId id="329" r:id="rId22"/>
    <p:sldId id="330" r:id="rId23"/>
    <p:sldId id="331" r:id="rId24"/>
    <p:sldId id="332" r:id="rId25"/>
    <p:sldId id="345" r:id="rId26"/>
    <p:sldId id="333" r:id="rId27"/>
    <p:sldId id="298" r:id="rId28"/>
    <p:sldId id="299" r:id="rId29"/>
    <p:sldId id="353" r:id="rId30"/>
    <p:sldId id="351" r:id="rId31"/>
    <p:sldId id="346" r:id="rId32"/>
    <p:sldId id="355" r:id="rId33"/>
    <p:sldId id="356" r:id="rId34"/>
    <p:sldId id="354" r:id="rId35"/>
    <p:sldId id="334" r:id="rId36"/>
    <p:sldId id="335" r:id="rId37"/>
    <p:sldId id="336" r:id="rId38"/>
    <p:sldId id="337" r:id="rId39"/>
    <p:sldId id="338" r:id="rId40"/>
    <p:sldId id="339" r:id="rId41"/>
    <p:sldId id="340" r:id="rId42"/>
    <p:sldId id="341" r:id="rId43"/>
    <p:sldId id="342"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402" r:id="rId76"/>
    <p:sldId id="396" r:id="rId77"/>
    <p:sldId id="397" r:id="rId78"/>
    <p:sldId id="398" r:id="rId79"/>
    <p:sldId id="399" r:id="rId80"/>
    <p:sldId id="400" r:id="rId81"/>
    <p:sldId id="401" r:id="rId82"/>
    <p:sldId id="343" r:id="rId83"/>
    <p:sldId id="388" r:id="rId84"/>
    <p:sldId id="389" r:id="rId85"/>
    <p:sldId id="390" r:id="rId86"/>
    <p:sldId id="391" r:id="rId87"/>
    <p:sldId id="392" r:id="rId88"/>
    <p:sldId id="403" r:id="rId89"/>
    <p:sldId id="404" r:id="rId90"/>
    <p:sldId id="405" r:id="rId91"/>
    <p:sldId id="394" r:id="rId92"/>
    <p:sldId id="406" r:id="rId93"/>
    <p:sldId id="410" r:id="rId94"/>
    <p:sldId id="407" r:id="rId95"/>
    <p:sldId id="408" r:id="rId96"/>
    <p:sldId id="409" r:id="rId97"/>
    <p:sldId id="395" r:id="rId98"/>
    <p:sldId id="348" r:id="rId99"/>
    <p:sldId id="344" r:id="rId100"/>
    <p:sldId id="349" r:id="rId101"/>
    <p:sldId id="350"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213"/>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5C2AEBC5-8D42-6241-8F56-8CBA34459B6E}" type="datetimeFigureOut">
              <a:rPr lang="es-ES_tradnl" smtClean="0"/>
              <a:t>24/08/2023</a:t>
            </a:fld>
            <a:endParaRPr lang="es-ES_tradnl"/>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s-ES_tradnl"/>
          </a:p>
        </p:txBody>
      </p:sp>
      <p:sp>
        <p:nvSpPr>
          <p:cNvPr id="6" name="Slide Number Placeholder 5"/>
          <p:cNvSpPr>
            <a:spLocks noGrp="1"/>
          </p:cNvSpPr>
          <p:nvPr>
            <p:ph type="sldNum" sz="quarter" idx="12"/>
          </p:nvPr>
        </p:nvSpPr>
        <p:spPr>
          <a:xfrm>
            <a:off x="10469880" y="320040"/>
            <a:ext cx="914400" cy="320040"/>
          </a:xfrm>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835400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AEBC5-8D42-6241-8F56-8CBA34459B6E}" type="datetimeFigureOut">
              <a:rPr lang="es-ES_tradnl" smtClean="0"/>
              <a:t>24/08/2023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3471752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5C2AEBC5-8D42-6241-8F56-8CBA34459B6E}" type="datetimeFigureOut">
              <a:rPr lang="es-ES_tradnl" smtClean="0"/>
              <a:t>24/08/2023</a:t>
            </a:fld>
            <a:endParaRPr lang="es-ES_tradnl"/>
          </a:p>
        </p:txBody>
      </p:sp>
      <p:sp>
        <p:nvSpPr>
          <p:cNvPr id="5" name="Footer Placeholder 4"/>
          <p:cNvSpPr>
            <a:spLocks noGrp="1"/>
          </p:cNvSpPr>
          <p:nvPr>
            <p:ph type="ftr" sz="quarter" idx="11"/>
          </p:nvPr>
        </p:nvSpPr>
        <p:spPr>
          <a:xfrm>
            <a:off x="804672" y="6227064"/>
            <a:ext cx="10588752" cy="320040"/>
          </a:xfrm>
        </p:spPr>
        <p:txBody>
          <a:bodyPr/>
          <a:lstStyle/>
          <a:p>
            <a:endParaRPr lang="es-ES_tradnl"/>
          </a:p>
        </p:txBody>
      </p:sp>
      <p:sp>
        <p:nvSpPr>
          <p:cNvPr id="6" name="Slide Number Placeholder 5"/>
          <p:cNvSpPr>
            <a:spLocks noGrp="1"/>
          </p:cNvSpPr>
          <p:nvPr>
            <p:ph type="sldNum" sz="quarter" idx="12"/>
          </p:nvPr>
        </p:nvSpPr>
        <p:spPr>
          <a:xfrm>
            <a:off x="10469880" y="320040"/>
            <a:ext cx="914400" cy="320040"/>
          </a:xfrm>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1513760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2AEBC5-8D42-6241-8F56-8CBA34459B6E}" type="datetimeFigureOut">
              <a:rPr lang="es-ES_tradnl" smtClean="0"/>
              <a:t>24/08/2023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231788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5C2AEBC5-8D42-6241-8F56-8CBA34459B6E}" type="datetimeFigureOut">
              <a:rPr lang="es-ES_tradnl" smtClean="0"/>
              <a:t>24/08/2023</a:t>
            </a:fld>
            <a:endParaRPr lang="es-ES_tradnl"/>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s-ES_tradnl"/>
          </a:p>
        </p:txBody>
      </p:sp>
      <p:sp>
        <p:nvSpPr>
          <p:cNvPr id="6" name="Slide Number Placeholder 5"/>
          <p:cNvSpPr>
            <a:spLocks noGrp="1"/>
          </p:cNvSpPr>
          <p:nvPr>
            <p:ph type="sldNum" sz="quarter" idx="12"/>
          </p:nvPr>
        </p:nvSpPr>
        <p:spPr>
          <a:xfrm>
            <a:off x="10469880" y="320040"/>
            <a:ext cx="914400" cy="320040"/>
          </a:xfrm>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2439536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5C2AEBC5-8D42-6241-8F56-8CBA34459B6E}" type="datetimeFigureOut">
              <a:rPr lang="es-ES_tradnl" smtClean="0"/>
              <a:t>24/08/2023</a:t>
            </a:fld>
            <a:endParaRPr lang="es-ES_tradnl"/>
          </a:p>
        </p:txBody>
      </p:sp>
      <p:sp>
        <p:nvSpPr>
          <p:cNvPr id="6" name="Footer Placeholder 5"/>
          <p:cNvSpPr>
            <a:spLocks noGrp="1"/>
          </p:cNvSpPr>
          <p:nvPr>
            <p:ph type="ftr" sz="quarter" idx="11"/>
          </p:nvPr>
        </p:nvSpPr>
        <p:spPr>
          <a:xfrm>
            <a:off x="804672" y="6227064"/>
            <a:ext cx="10588752" cy="320040"/>
          </a:xfrm>
        </p:spPr>
        <p:txBody>
          <a:bodyPr/>
          <a:lstStyle/>
          <a:p>
            <a:endParaRPr lang="es-ES_tradnl"/>
          </a:p>
        </p:txBody>
      </p:sp>
      <p:sp>
        <p:nvSpPr>
          <p:cNvPr id="7" name="Slide Number Placeholder 6"/>
          <p:cNvSpPr>
            <a:spLocks noGrp="1"/>
          </p:cNvSpPr>
          <p:nvPr>
            <p:ph type="sldNum" sz="quarter" idx="12"/>
          </p:nvPr>
        </p:nvSpPr>
        <p:spPr>
          <a:xfrm>
            <a:off x="10469880" y="320040"/>
            <a:ext cx="914400" cy="320040"/>
          </a:xfrm>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379301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5C2AEBC5-8D42-6241-8F56-8CBA34459B6E}" type="datetimeFigureOut">
              <a:rPr lang="es-ES_tradnl" smtClean="0"/>
              <a:t>24/08/2023</a:t>
            </a:fld>
            <a:endParaRPr lang="es-ES_tradnl"/>
          </a:p>
        </p:txBody>
      </p:sp>
      <p:sp>
        <p:nvSpPr>
          <p:cNvPr id="8" name="Footer Placeholder 7"/>
          <p:cNvSpPr>
            <a:spLocks noGrp="1"/>
          </p:cNvSpPr>
          <p:nvPr>
            <p:ph type="ftr" sz="quarter" idx="11"/>
          </p:nvPr>
        </p:nvSpPr>
        <p:spPr>
          <a:xfrm>
            <a:off x="804672" y="6227064"/>
            <a:ext cx="10588752" cy="320040"/>
          </a:xfrm>
        </p:spPr>
        <p:txBody>
          <a:bodyPr/>
          <a:lstStyle/>
          <a:p>
            <a:endParaRPr lang="es-ES_tradnl"/>
          </a:p>
        </p:txBody>
      </p:sp>
      <p:sp>
        <p:nvSpPr>
          <p:cNvPr id="9" name="Slide Number Placeholder 8"/>
          <p:cNvSpPr>
            <a:spLocks noGrp="1"/>
          </p:cNvSpPr>
          <p:nvPr>
            <p:ph type="sldNum" sz="quarter" idx="12"/>
          </p:nvPr>
        </p:nvSpPr>
        <p:spPr>
          <a:xfrm>
            <a:off x="10469880" y="320040"/>
            <a:ext cx="914400" cy="320040"/>
          </a:xfrm>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336266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2AEBC5-8D42-6241-8F56-8CBA34459B6E}" type="datetimeFigureOut">
              <a:rPr lang="es-ES_tradnl" smtClean="0"/>
              <a:t>24/08/2023</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1528282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5C2AEBC5-8D42-6241-8F56-8CBA34459B6E}" type="datetimeFigureOut">
              <a:rPr lang="es-ES_tradnl" smtClean="0"/>
              <a:t>24/08/2023</a:t>
            </a:fld>
            <a:endParaRPr lang="es-ES_tradnl"/>
          </a:p>
        </p:txBody>
      </p:sp>
      <p:sp>
        <p:nvSpPr>
          <p:cNvPr id="3" name="Footer Placeholder 2"/>
          <p:cNvSpPr>
            <a:spLocks noGrp="1"/>
          </p:cNvSpPr>
          <p:nvPr>
            <p:ph type="ftr" sz="quarter" idx="11"/>
          </p:nvPr>
        </p:nvSpPr>
        <p:spPr>
          <a:xfrm>
            <a:off x="804672" y="6227064"/>
            <a:ext cx="10588752" cy="320040"/>
          </a:xfrm>
        </p:spPr>
        <p:txBody>
          <a:bodyPr/>
          <a:lstStyle/>
          <a:p>
            <a:endParaRPr lang="es-ES_tradnl"/>
          </a:p>
        </p:txBody>
      </p:sp>
      <p:sp>
        <p:nvSpPr>
          <p:cNvPr id="4" name="Slide Number Placeholder 3"/>
          <p:cNvSpPr>
            <a:spLocks noGrp="1"/>
          </p:cNvSpPr>
          <p:nvPr>
            <p:ph type="sldNum" sz="quarter" idx="12"/>
          </p:nvPr>
        </p:nvSpPr>
        <p:spPr>
          <a:xfrm>
            <a:off x="10469880" y="320040"/>
            <a:ext cx="914400" cy="320040"/>
          </a:xfrm>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1553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2AEBC5-8D42-6241-8F56-8CBA34459B6E}" type="datetimeFigureOut">
              <a:rPr lang="es-ES_tradnl" smtClean="0"/>
              <a:t>24/08/2023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386244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5C2AEBC5-8D42-6241-8F56-8CBA34459B6E}" type="datetimeFigureOut">
              <a:rPr lang="es-ES_tradnl" smtClean="0"/>
              <a:t>24/08/2023</a:t>
            </a:fld>
            <a:endParaRPr lang="es-ES_tradnl"/>
          </a:p>
        </p:txBody>
      </p:sp>
      <p:sp>
        <p:nvSpPr>
          <p:cNvPr id="6" name="Footer Placeholder 5"/>
          <p:cNvSpPr>
            <a:spLocks noGrp="1"/>
          </p:cNvSpPr>
          <p:nvPr>
            <p:ph type="ftr" sz="quarter" idx="11"/>
          </p:nvPr>
        </p:nvSpPr>
        <p:spPr>
          <a:xfrm>
            <a:off x="804672" y="6227064"/>
            <a:ext cx="5942203" cy="320040"/>
          </a:xfrm>
        </p:spPr>
        <p:txBody>
          <a:bodyPr/>
          <a:lstStyle/>
          <a:p>
            <a:endParaRPr lang="es-ES_tradnl"/>
          </a:p>
        </p:txBody>
      </p:sp>
      <p:sp>
        <p:nvSpPr>
          <p:cNvPr id="7" name="Slide Number Placeholder 6"/>
          <p:cNvSpPr>
            <a:spLocks noGrp="1"/>
          </p:cNvSpPr>
          <p:nvPr>
            <p:ph type="sldNum" sz="quarter" idx="12"/>
          </p:nvPr>
        </p:nvSpPr>
        <p:spPr>
          <a:xfrm>
            <a:off x="5828377" y="320040"/>
            <a:ext cx="914400" cy="320040"/>
          </a:xfrm>
        </p:spPr>
        <p:txBody>
          <a:body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101234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5C2AEBC5-8D42-6241-8F56-8CBA34459B6E}" type="datetimeFigureOut">
              <a:rPr lang="es-ES_tradnl" smtClean="0"/>
              <a:t>24/08/2023</a:t>
            </a:fld>
            <a:endParaRPr lang="es-ES_tradnl"/>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F0E345EC-8DA1-574C-BDF3-592DCB88DEA2}" type="slidenum">
              <a:rPr lang="es-ES_tradnl" smtClean="0"/>
              <a:t>‹Nº›</a:t>
            </a:fld>
            <a:endParaRPr lang="es-ES_tradnl"/>
          </a:p>
        </p:txBody>
      </p:sp>
    </p:spTree>
    <p:extLst>
      <p:ext uri="{BB962C8B-B14F-4D97-AF65-F5344CB8AC3E}">
        <p14:creationId xmlns:p14="http://schemas.microsoft.com/office/powerpoint/2010/main" val="828238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forms.gle/qJa2Ene8aNLXXt9p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mx/intl/es-419/chrome/"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4" Type="http://schemas.openxmlformats.org/officeDocument/2006/relationships/hyperlink" Target="https://git-scm.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arketplace.visualstudio.com/items?itemName=enkia.tokyo-night" TargetMode="External"/><Relationship Id="rId2" Type="http://schemas.openxmlformats.org/officeDocument/2006/relationships/hyperlink" Target="https://marketplace.visualstudio.com/items?itemName=Gruntfuggly.activitusbar" TargetMode="External"/><Relationship Id="rId1" Type="http://schemas.openxmlformats.org/officeDocument/2006/relationships/slideLayout" Target="../slideLayouts/slideLayout2.xml"/><Relationship Id="rId4" Type="http://schemas.openxmlformats.org/officeDocument/2006/relationships/hyperlink" Target="https://marketplace.visualstudio.com/items?itemName=PKief.material-icon-them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getbootstrap.com/docs/5.0/components/buttons/"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43D-DF6E-B557-1AFD-7B7D9C3DC545}"/>
              </a:ext>
            </a:extLst>
          </p:cNvPr>
          <p:cNvSpPr>
            <a:spLocks noGrp="1"/>
          </p:cNvSpPr>
          <p:nvPr>
            <p:ph type="ctrTitle"/>
          </p:nvPr>
        </p:nvSpPr>
        <p:spPr/>
        <p:txBody>
          <a:bodyPr/>
          <a:lstStyle/>
          <a:p>
            <a:r>
              <a:rPr lang="es-ES_tradnl" dirty="0"/>
              <a:t>Tecnologías web</a:t>
            </a:r>
          </a:p>
        </p:txBody>
      </p:sp>
      <p:sp>
        <p:nvSpPr>
          <p:cNvPr id="3" name="Subtitle 2">
            <a:extLst>
              <a:ext uri="{FF2B5EF4-FFF2-40B4-BE49-F238E27FC236}">
                <a16:creationId xmlns:a16="http://schemas.microsoft.com/office/drawing/2014/main" id="{C0B39F5C-739B-86CE-9211-20F8AB3B5898}"/>
              </a:ext>
            </a:extLst>
          </p:cNvPr>
          <p:cNvSpPr>
            <a:spLocks noGrp="1"/>
          </p:cNvSpPr>
          <p:nvPr>
            <p:ph type="subTitle" idx="1"/>
          </p:nvPr>
        </p:nvSpPr>
        <p:spPr/>
        <p:txBody>
          <a:bodyPr/>
          <a:lstStyle/>
          <a:p>
            <a:r>
              <a:rPr lang="es-ES_tradnl" dirty="0"/>
              <a:t>MODULO 1</a:t>
            </a:r>
          </a:p>
        </p:txBody>
      </p:sp>
    </p:spTree>
    <p:extLst>
      <p:ext uri="{BB962C8B-B14F-4D97-AF65-F5344CB8AC3E}">
        <p14:creationId xmlns:p14="http://schemas.microsoft.com/office/powerpoint/2010/main" val="167973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MX" dirty="0"/>
              <a:t>Tecnologias Web</a:t>
            </a:r>
          </a:p>
        </p:txBody>
      </p:sp>
      <p:sp>
        <p:nvSpPr>
          <p:cNvPr id="5" name="Content Placeholder 4">
            <a:extLst>
              <a:ext uri="{FF2B5EF4-FFF2-40B4-BE49-F238E27FC236}">
                <a16:creationId xmlns:a16="http://schemas.microsoft.com/office/drawing/2014/main" id="{E6B9BA92-4386-98B7-AA41-4EED0DDB0067}"/>
              </a:ext>
            </a:extLst>
          </p:cNvPr>
          <p:cNvSpPr>
            <a:spLocks noGrp="1"/>
          </p:cNvSpPr>
          <p:nvPr>
            <p:ph idx="1"/>
          </p:nvPr>
        </p:nvSpPr>
        <p:spPr>
          <a:xfrm>
            <a:off x="5118447" y="803186"/>
            <a:ext cx="6281873" cy="3464014"/>
          </a:xfrm>
        </p:spPr>
        <p:txBody>
          <a:bodyPr>
            <a:normAutofit/>
          </a:bodyPr>
          <a:lstStyle/>
          <a:p>
            <a:pPr marL="0" indent="0" algn="ctr">
              <a:buNone/>
            </a:pPr>
            <a:endParaRPr lang="en-MX" sz="6000" dirty="0"/>
          </a:p>
          <a:p>
            <a:pPr marL="0" indent="0" algn="ctr">
              <a:buNone/>
            </a:pPr>
            <a:r>
              <a:rPr lang="en-MX" sz="6000" dirty="0"/>
              <a:t>DESARROLLO.</a:t>
            </a:r>
          </a:p>
        </p:txBody>
      </p:sp>
    </p:spTree>
    <p:extLst>
      <p:ext uri="{BB962C8B-B14F-4D97-AF65-F5344CB8AC3E}">
        <p14:creationId xmlns:p14="http://schemas.microsoft.com/office/powerpoint/2010/main" val="35651154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TECNICA GRUPAL DE CIERRE</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lstStyle/>
          <a:p>
            <a:r>
              <a:rPr lang="en-MX" dirty="0"/>
              <a:t>GALLETA DE LA SUERTE</a:t>
            </a:r>
          </a:p>
          <a:p>
            <a:endParaRPr lang="en-MX" dirty="0"/>
          </a:p>
          <a:p>
            <a:pPr algn="just"/>
            <a:endParaRPr lang="es-ES_tradnl" dirty="0"/>
          </a:p>
        </p:txBody>
      </p:sp>
    </p:spTree>
    <p:extLst>
      <p:ext uri="{BB962C8B-B14F-4D97-AF65-F5344CB8AC3E}">
        <p14:creationId xmlns:p14="http://schemas.microsoft.com/office/powerpoint/2010/main" val="3362225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ENCUESTA DE SATISTACCIÓN</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a:xfrm>
            <a:off x="5118447" y="803186"/>
            <a:ext cx="6281873" cy="4448632"/>
          </a:xfrm>
        </p:spPr>
        <p:txBody>
          <a:bodyPr/>
          <a:lstStyle/>
          <a:p>
            <a:pPr algn="just"/>
            <a:r>
              <a:rPr lang="en-MX" dirty="0"/>
              <a:t>Con la finalidad de tener un indicador del desempeño.</a:t>
            </a:r>
          </a:p>
          <a:p>
            <a:r>
              <a:rPr lang="en-MX" dirty="0"/>
              <a:t>Favor de dirigirse al enlace:</a:t>
            </a:r>
          </a:p>
          <a:p>
            <a:pPr lvl="1" algn="ctr"/>
            <a:r>
              <a:rPr lang="en-MX" dirty="0">
                <a:hlinkClick r:id="rId2"/>
              </a:rPr>
              <a:t>https://forms.gle/qJa2Ene8aNLXXt9p9</a:t>
            </a:r>
            <a:r>
              <a:rPr lang="en-MX" dirty="0"/>
              <a:t> </a:t>
            </a:r>
          </a:p>
          <a:p>
            <a:pPr marL="457200" lvl="1" indent="0" algn="ctr">
              <a:buNone/>
            </a:pPr>
            <a:endParaRPr lang="en-MX" dirty="0"/>
          </a:p>
          <a:p>
            <a:pPr lvl="1"/>
            <a:r>
              <a:rPr lang="en-MX" dirty="0"/>
              <a:t>Contestar las preguntas que se muestran.</a:t>
            </a:r>
          </a:p>
          <a:p>
            <a:pPr lvl="1"/>
            <a:r>
              <a:rPr lang="en-US" dirty="0"/>
              <a:t>T</a:t>
            </a:r>
            <a:r>
              <a:rPr lang="en-MX" dirty="0"/>
              <a:t>endremos un tiempo de 10 minutos.</a:t>
            </a:r>
          </a:p>
          <a:p>
            <a:pPr lvl="1"/>
            <a:endParaRPr lang="en-MX" dirty="0"/>
          </a:p>
          <a:p>
            <a:endParaRPr lang="en-MX" dirty="0"/>
          </a:p>
          <a:p>
            <a:pPr algn="just"/>
            <a:endParaRPr lang="es-ES_tradnl" dirty="0"/>
          </a:p>
        </p:txBody>
      </p:sp>
    </p:spTree>
    <p:extLst>
      <p:ext uri="{BB962C8B-B14F-4D97-AF65-F5344CB8AC3E}">
        <p14:creationId xmlns:p14="http://schemas.microsoft.com/office/powerpoint/2010/main" val="51737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fontScale="90000"/>
          </a:bodyPr>
          <a:lstStyle/>
          <a:p>
            <a:pPr algn="ctr"/>
            <a:r>
              <a:rPr lang="en-MX" dirty="0"/>
              <a:t>INTRODUCCIÓN A LAS TECNOLOGÍAS WEB </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a:xfrm>
            <a:off x="4663455" y="804689"/>
            <a:ext cx="6281873" cy="5248622"/>
          </a:xfrm>
        </p:spPr>
        <p:txBody>
          <a:bodyPr>
            <a:normAutofit/>
          </a:bodyPr>
          <a:lstStyle/>
          <a:p>
            <a:pPr algn="just"/>
            <a:r>
              <a:rPr lang="es-ES_tradnl" dirty="0"/>
              <a:t>La tecnología de la información (TI) es el proceso de creación, almacenamiento, transmisión y percepción de la información y los métodos de aplicación de dichos procesos.</a:t>
            </a:r>
          </a:p>
          <a:p>
            <a:pPr algn="just"/>
            <a:r>
              <a:rPr lang="es-ES_tradnl" dirty="0"/>
              <a:t>Muchos equiparan el concepto con la tecnología informática porque ésta se ha desarrollado más rápidamente junto con ella.</a:t>
            </a:r>
          </a:p>
          <a:p>
            <a:pPr algn="just"/>
            <a:r>
              <a:rPr lang="es-ES_tradnl" dirty="0"/>
              <a:t>A pesar de que el concepto de tecnología de la información se considera idéntico a los conceptos de computadora y red informática, el uso del concepto de TI en sí no puede limitarse a las computadoras.</a:t>
            </a:r>
          </a:p>
          <a:p>
            <a:endParaRPr lang="es-ES_tradnl" dirty="0"/>
          </a:p>
          <a:p>
            <a:pPr lvl="1"/>
            <a:endParaRPr lang="es-ES_tradnl" dirty="0"/>
          </a:p>
          <a:p>
            <a:endParaRPr lang="es-ES_tradnl" dirty="0"/>
          </a:p>
          <a:p>
            <a:endParaRPr lang="es-ES_tradnl" dirty="0"/>
          </a:p>
        </p:txBody>
      </p:sp>
      <p:pic>
        <p:nvPicPr>
          <p:cNvPr id="1026" name="Picture 2" descr="Etiqueta information technology Grupo Arion">
            <a:extLst>
              <a:ext uri="{FF2B5EF4-FFF2-40B4-BE49-F238E27FC236}">
                <a16:creationId xmlns:a16="http://schemas.microsoft.com/office/drawing/2014/main" id="{BBE89F3E-75B7-C2A9-5442-8849A1044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560" y="4886325"/>
            <a:ext cx="2851152" cy="142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377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fontScale="90000"/>
          </a:bodyPr>
          <a:lstStyle/>
          <a:p>
            <a:pPr algn="ctr"/>
            <a:r>
              <a:rPr lang="en-MX" dirty="0"/>
              <a:t>INTRODUCCIÓN A LAS TECNOLOGÍAS WEB </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lstStyle/>
          <a:p>
            <a:pPr marL="0" indent="0" algn="ctr">
              <a:buNone/>
            </a:pPr>
            <a:r>
              <a:rPr lang="es-ES_tradnl" dirty="0"/>
              <a:t>PROTOCOLOS DE TRANSFERENCIA (HTTP)</a:t>
            </a:r>
          </a:p>
          <a:p>
            <a:pPr algn="l" fontAlgn="base"/>
            <a:r>
              <a:rPr lang="es-ES_tradnl" dirty="0"/>
              <a:t>Cada vez que visitas una página web, tu computadora utiliza el protocolo de transferencia de hipertexto (HTTP) para descargar esa página desde otra computadora en algún lugar de Internet.</a:t>
            </a:r>
          </a:p>
          <a:p>
            <a:r>
              <a:rPr lang="es-ES_tradnl" dirty="0"/>
              <a:t>Un ”PROTOCOLO” es un conjunto de normas y reglas que se aplican para guiar una acción o un proceso. Si nos centramos en el ámbito de la informática, la noción se vincula a las pautas que se utilizan para establecer un proceso de comunicación entre diversos equipos o sistemas.</a:t>
            </a:r>
          </a:p>
          <a:p>
            <a:endParaRPr lang="es-ES_tradnl" dirty="0"/>
          </a:p>
        </p:txBody>
      </p:sp>
      <p:pic>
        <p:nvPicPr>
          <p:cNvPr id="2054" name="Picture 6">
            <a:extLst>
              <a:ext uri="{FF2B5EF4-FFF2-40B4-BE49-F238E27FC236}">
                <a16:creationId xmlns:a16="http://schemas.microsoft.com/office/drawing/2014/main" id="{175D88A5-8E4A-232E-1146-80B6A533B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612" y="5358618"/>
            <a:ext cx="2090908" cy="1174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413A4AE-3B05-E50C-E72F-9AD924D75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465" y="5052350"/>
            <a:ext cx="2867855" cy="178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405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fontScale="90000"/>
          </a:bodyPr>
          <a:lstStyle/>
          <a:p>
            <a:pPr algn="ctr"/>
            <a:r>
              <a:rPr lang="en-MX" dirty="0"/>
              <a:t>INTRODUCCIÓN A LAS TECNOLOGÍAS WEB </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a:xfrm>
            <a:off x="5343530" y="941363"/>
            <a:ext cx="6281873" cy="4670473"/>
          </a:xfrm>
        </p:spPr>
        <p:txBody>
          <a:bodyPr>
            <a:noAutofit/>
          </a:bodyPr>
          <a:lstStyle/>
          <a:p>
            <a:pPr fontAlgn="base"/>
            <a:r>
              <a:rPr lang="es-ES_tradnl" dirty="0"/>
              <a:t>Ejemplo de comunicación HTTP:</a:t>
            </a:r>
          </a:p>
          <a:p>
            <a:pPr lvl="1" fontAlgn="base"/>
            <a:r>
              <a:rPr lang="es-ES_tradnl" dirty="0"/>
              <a:t>Paso 1: dirigir el navegador al URL</a:t>
            </a:r>
          </a:p>
          <a:p>
            <a:pPr lvl="2" fontAlgn="base"/>
            <a:r>
              <a:rPr lang="es-ES_tradnl" dirty="0"/>
              <a:t>(URL, "</a:t>
            </a:r>
            <a:r>
              <a:rPr lang="es-ES_tradnl" dirty="0" err="1"/>
              <a:t>Uniform</a:t>
            </a:r>
            <a:r>
              <a:rPr lang="es-ES_tradnl" dirty="0"/>
              <a:t> </a:t>
            </a:r>
            <a:r>
              <a:rPr lang="es-ES_tradnl" dirty="0" err="1"/>
              <a:t>Resource</a:t>
            </a:r>
            <a:r>
              <a:rPr lang="es-ES_tradnl" dirty="0"/>
              <a:t> </a:t>
            </a:r>
            <a:r>
              <a:rPr lang="es-ES_tradnl" dirty="0" err="1"/>
              <a:t>Locator</a:t>
            </a:r>
            <a:r>
              <a:rPr lang="es-ES_tradnl" dirty="0"/>
              <a:t>")</a:t>
            </a:r>
          </a:p>
          <a:p>
            <a:pPr lvl="1" fontAlgn="base"/>
            <a:r>
              <a:rPr lang="es-ES_tradnl" dirty="0"/>
              <a:t>Paso 2: el navegador busca la IP</a:t>
            </a:r>
          </a:p>
          <a:p>
            <a:pPr lvl="1" fontAlgn="base"/>
            <a:r>
              <a:rPr lang="es-ES_tradnl" dirty="0"/>
              <a:t>Paso 3: el navegador envía una solicitud HTTP</a:t>
            </a:r>
          </a:p>
          <a:p>
            <a:pPr lvl="1" fontAlgn="base"/>
            <a:r>
              <a:rPr lang="es-ES_tradnl" dirty="0"/>
              <a:t>Paso 4: el servidor envía de vuelta la respuesta HTTP</a:t>
            </a:r>
          </a:p>
          <a:p>
            <a:pPr lvl="1" fontAlgn="base"/>
            <a:r>
              <a:rPr lang="es-ES_tradnl" dirty="0"/>
              <a:t>Paso 5: el navegador despliega la respuesta</a:t>
            </a:r>
          </a:p>
        </p:txBody>
      </p:sp>
      <p:sp>
        <p:nvSpPr>
          <p:cNvPr id="5" name="AutoShape 4">
            <a:extLst>
              <a:ext uri="{FF2B5EF4-FFF2-40B4-BE49-F238E27FC236}">
                <a16:creationId xmlns:a16="http://schemas.microsoft.com/office/drawing/2014/main" id="{099F86BC-440C-4840-3838-CFEB592F1D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9" name="Picture 8">
            <a:extLst>
              <a:ext uri="{FF2B5EF4-FFF2-40B4-BE49-F238E27FC236}">
                <a16:creationId xmlns:a16="http://schemas.microsoft.com/office/drawing/2014/main" id="{61EAC3B9-7D95-051D-270F-068967598C45}"/>
              </a:ext>
            </a:extLst>
          </p:cNvPr>
          <p:cNvPicPr>
            <a:picLocks noChangeAspect="1"/>
          </p:cNvPicPr>
          <p:nvPr/>
        </p:nvPicPr>
        <p:blipFill>
          <a:blip r:embed="rId2"/>
          <a:stretch>
            <a:fillRect/>
          </a:stretch>
        </p:blipFill>
        <p:spPr>
          <a:xfrm>
            <a:off x="3491600" y="4923692"/>
            <a:ext cx="5232246" cy="1868659"/>
          </a:xfrm>
          <a:prstGeom prst="rect">
            <a:avLst/>
          </a:prstGeom>
        </p:spPr>
      </p:pic>
    </p:spTree>
    <p:extLst>
      <p:ext uri="{BB962C8B-B14F-4D97-AF65-F5344CB8AC3E}">
        <p14:creationId xmlns:p14="http://schemas.microsoft.com/office/powerpoint/2010/main" val="3570458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fontScale="90000"/>
          </a:bodyPr>
          <a:lstStyle/>
          <a:p>
            <a:pPr algn="ctr"/>
            <a:r>
              <a:rPr lang="en-MX" dirty="0"/>
              <a:t>INTRODUCCIÓN A LAS TECNOLOGÍAS WEB </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a:xfrm>
            <a:off x="5021496" y="365125"/>
            <a:ext cx="6281873" cy="5248622"/>
          </a:xfrm>
        </p:spPr>
        <p:txBody>
          <a:bodyPr>
            <a:noAutofit/>
          </a:bodyPr>
          <a:lstStyle/>
          <a:p>
            <a:pPr algn="l" fontAlgn="base"/>
            <a:r>
              <a:rPr lang="es-ES_tradnl" dirty="0"/>
              <a:t>HTTP y TCP/IP</a:t>
            </a:r>
          </a:p>
          <a:p>
            <a:pPr lvl="1" fontAlgn="base"/>
            <a:r>
              <a:rPr lang="es-ES_tradnl" dirty="0"/>
              <a:t>HTTP es un protocolo que se construye encima de los protocolos TCP/IP.</a:t>
            </a:r>
          </a:p>
          <a:p>
            <a:pPr lvl="1" fontAlgn="base"/>
            <a:r>
              <a:rPr lang="es-ES_tradnl" dirty="0"/>
              <a:t>Cada solicitud HTTP está dentro de un paquete IP, y cada respuesta HTTP está dentro de otro paquete IP, o más típicamente, múltiples paquetes, ya que los datos de respuesta pueden ser muy grandes.</a:t>
            </a:r>
          </a:p>
          <a:p>
            <a:endParaRPr lang="es-ES_tradnl" dirty="0"/>
          </a:p>
        </p:txBody>
      </p:sp>
      <p:sp>
        <p:nvSpPr>
          <p:cNvPr id="5" name="AutoShape 4">
            <a:extLst>
              <a:ext uri="{FF2B5EF4-FFF2-40B4-BE49-F238E27FC236}">
                <a16:creationId xmlns:a16="http://schemas.microsoft.com/office/drawing/2014/main" id="{099F86BC-440C-4840-3838-CFEB592F1D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a:p>
        </p:txBody>
      </p:sp>
      <p:pic>
        <p:nvPicPr>
          <p:cNvPr id="7" name="Picture 6">
            <a:extLst>
              <a:ext uri="{FF2B5EF4-FFF2-40B4-BE49-F238E27FC236}">
                <a16:creationId xmlns:a16="http://schemas.microsoft.com/office/drawing/2014/main" id="{A05DA0DF-2F28-441F-FC9B-76DC07EB54E4}"/>
              </a:ext>
            </a:extLst>
          </p:cNvPr>
          <p:cNvPicPr>
            <a:picLocks noChangeAspect="1"/>
          </p:cNvPicPr>
          <p:nvPr/>
        </p:nvPicPr>
        <p:blipFill>
          <a:blip r:embed="rId2"/>
          <a:stretch>
            <a:fillRect/>
          </a:stretch>
        </p:blipFill>
        <p:spPr>
          <a:xfrm>
            <a:off x="5401661" y="4515729"/>
            <a:ext cx="5521541" cy="1977146"/>
          </a:xfrm>
          <a:prstGeom prst="rect">
            <a:avLst/>
          </a:prstGeom>
        </p:spPr>
      </p:pic>
    </p:spTree>
    <p:extLst>
      <p:ext uri="{BB962C8B-B14F-4D97-AF65-F5344CB8AC3E}">
        <p14:creationId xmlns:p14="http://schemas.microsoft.com/office/powerpoint/2010/main" val="250811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fontScale="90000"/>
          </a:bodyPr>
          <a:lstStyle/>
          <a:p>
            <a:pPr algn="ctr"/>
            <a:r>
              <a:rPr lang="en-MX" dirty="0"/>
              <a:t>INTRODUCCIÓN A LAS TECNOLOGÍAS WEB </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lstStyle/>
          <a:p>
            <a:pPr marL="0" indent="0" algn="ctr">
              <a:buNone/>
            </a:pPr>
            <a:r>
              <a:rPr lang="es-ES_tradnl" dirty="0"/>
              <a:t>PROTOCOLOS DE TRANSFERENCIA HTTPS</a:t>
            </a:r>
          </a:p>
          <a:p>
            <a:r>
              <a:rPr lang="es-ES_tradnl" dirty="0"/>
              <a:t>El Protocolo seguro de transferencia de hipertexto es un protocolo de aplicación basado en el protocolo HTTP, destinado a la transferencia segura de datos de hipertexto, es decir, es la versión segura de HTTP.</a:t>
            </a:r>
          </a:p>
          <a:p>
            <a:pPr algn="just"/>
            <a:r>
              <a:rPr lang="es-ES_tradnl" dirty="0"/>
              <a:t>HTTPS se utiliza a menudo para proteger las transacciones altamente confidenciales en línea como la banca en línea y formularios de pedido de compras en línea.</a:t>
            </a:r>
          </a:p>
        </p:txBody>
      </p:sp>
      <p:pic>
        <p:nvPicPr>
          <p:cNvPr id="10242" name="Picture 2">
            <a:extLst>
              <a:ext uri="{FF2B5EF4-FFF2-40B4-BE49-F238E27FC236}">
                <a16:creationId xmlns:a16="http://schemas.microsoft.com/office/drawing/2014/main" id="{EE106079-138B-78AC-9F38-91D5112DB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119" y="5505708"/>
            <a:ext cx="25273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002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fontScale="90000"/>
          </a:bodyPr>
          <a:lstStyle/>
          <a:p>
            <a:pPr algn="ctr"/>
            <a:r>
              <a:rPr lang="en-MX" dirty="0"/>
              <a:t>INTRODUCCIÓN A LAS TECNOLOGÍAS WEB </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normAutofit lnSpcReduction="10000"/>
          </a:bodyPr>
          <a:lstStyle/>
          <a:p>
            <a:pPr marL="0" indent="0">
              <a:buNone/>
            </a:pPr>
            <a:r>
              <a:rPr lang="es-ES_tradnl" dirty="0"/>
              <a:t>DOMINIO:</a:t>
            </a:r>
          </a:p>
          <a:p>
            <a:pPr marL="0" indent="0">
              <a:buNone/>
            </a:pPr>
            <a:endParaRPr lang="es-ES_tradnl" dirty="0"/>
          </a:p>
          <a:p>
            <a:r>
              <a:rPr lang="es-ES_tradnl" dirty="0"/>
              <a:t>Un dominio web es el nombre único que recibe un sitio web en internet. Este nombre identifica a una página web concreta sin que puedan existir dos o más sitios web que compartan el mismo nombre de dominio.</a:t>
            </a:r>
          </a:p>
          <a:p>
            <a:pPr algn="l" fontAlgn="base"/>
            <a:r>
              <a:rPr lang="es-ES_tradnl" dirty="0"/>
              <a:t>Un dominio web está compuesto por dos partes. </a:t>
            </a:r>
          </a:p>
          <a:p>
            <a:pPr lvl="1" fontAlgn="base"/>
            <a:r>
              <a:rPr lang="es-ES_tradnl" dirty="0"/>
              <a:t>La primera parte denominada nombre de dominio es el nombre que queremos dar a nuestro sitio web, la segunda parte denominada extensión de dominio hace referencia a una ubicación geográfica como .es (España), .</a:t>
            </a:r>
            <a:r>
              <a:rPr lang="es-ES_tradnl" dirty="0" err="1"/>
              <a:t>mx</a:t>
            </a:r>
            <a:r>
              <a:rPr lang="es-ES_tradnl" dirty="0"/>
              <a:t> (México), etc., o a un tipo web en concreto como .</a:t>
            </a:r>
            <a:r>
              <a:rPr lang="es-ES_tradnl" dirty="0" err="1"/>
              <a:t>org</a:t>
            </a:r>
            <a:r>
              <a:rPr lang="es-ES_tradnl" dirty="0"/>
              <a:t> (organizaciones), </a:t>
            </a:r>
            <a:r>
              <a:rPr lang="es-ES_tradnl" dirty="0" err="1"/>
              <a:t>.net</a:t>
            </a:r>
            <a:r>
              <a:rPr lang="es-ES_tradnl" dirty="0"/>
              <a:t> (tecnológicas).</a:t>
            </a:r>
          </a:p>
          <a:p>
            <a:pPr lvl="1" fontAlgn="base">
              <a:buFont typeface="Arial" panose="020B0604020202020204" pitchFamily="34" charset="0"/>
              <a:buChar char="•"/>
            </a:pPr>
            <a:r>
              <a:rPr lang="es-ES_tradnl" dirty="0"/>
              <a:t>Nombre de dominio: vp11</a:t>
            </a:r>
          </a:p>
          <a:p>
            <a:pPr lvl="1" fontAlgn="base">
              <a:buFont typeface="Arial" panose="020B0604020202020204" pitchFamily="34" charset="0"/>
              <a:buChar char="•"/>
            </a:pPr>
            <a:r>
              <a:rPr lang="es-ES_tradnl" dirty="0"/>
              <a:t>Extensión de dominio: .</a:t>
            </a:r>
            <a:r>
              <a:rPr lang="es-ES_tradnl" dirty="0" err="1"/>
              <a:t>com</a:t>
            </a:r>
            <a:endParaRPr lang="es-ES_tradnl" dirty="0"/>
          </a:p>
        </p:txBody>
      </p:sp>
      <p:pic>
        <p:nvPicPr>
          <p:cNvPr id="4" name="Picture 2" descr="Resultado de imagen para que es un dominio">
            <a:extLst>
              <a:ext uri="{FF2B5EF4-FFF2-40B4-BE49-F238E27FC236}">
                <a16:creationId xmlns:a16="http://schemas.microsoft.com/office/drawing/2014/main" id="{0AB9661F-25CD-E41F-BC60-2BC39DB06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9" y="5171440"/>
            <a:ext cx="254000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727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fontScale="90000"/>
          </a:bodyPr>
          <a:lstStyle/>
          <a:p>
            <a:pPr algn="ctr"/>
            <a:r>
              <a:rPr lang="en-MX" dirty="0"/>
              <a:t>INTRODUCCIÓN A LAS TECNOLOGÍAS WEB </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normAutofit/>
          </a:bodyPr>
          <a:lstStyle/>
          <a:p>
            <a:pPr marL="0" indent="0">
              <a:buNone/>
            </a:pPr>
            <a:r>
              <a:rPr lang="es-ES_tradnl" dirty="0"/>
              <a:t>HOSTING:</a:t>
            </a:r>
          </a:p>
          <a:p>
            <a:r>
              <a:rPr lang="es-ES_tradnl" dirty="0"/>
              <a:t>Un hosting es un servicio de alojamiento para páginas web bajo un servidor. Nos permite publicar un sitio web en Internet. El hosting tiene como función alojar tu página web para que cualquier persona pueda visitarla, además de ofrecer también la posibilidad de gestionar un correo electrónico.</a:t>
            </a:r>
          </a:p>
          <a:p>
            <a:r>
              <a:rPr lang="es-ES_tradnl" dirty="0"/>
              <a:t>Tipos de Hosting en </a:t>
            </a:r>
            <a:r>
              <a:rPr lang="es-ES_tradnl" dirty="0" err="1"/>
              <a:t>funcion</a:t>
            </a:r>
            <a:r>
              <a:rPr lang="es-ES_tradnl" dirty="0"/>
              <a:t> de sus </a:t>
            </a:r>
            <a:r>
              <a:rPr lang="es-ES_tradnl" dirty="0" err="1"/>
              <a:t>carateristicas</a:t>
            </a:r>
            <a:r>
              <a:rPr lang="es-ES_tradnl" dirty="0"/>
              <a:t>:</a:t>
            </a:r>
          </a:p>
          <a:p>
            <a:pPr lvl="1"/>
            <a:r>
              <a:rPr lang="es-ES_tradnl" dirty="0"/>
              <a:t>Existen diferentes tipos de alojamiento web en función de sus características.</a:t>
            </a:r>
            <a:br>
              <a:rPr lang="es-ES_tradnl" dirty="0"/>
            </a:br>
            <a:r>
              <a:rPr lang="es-ES_tradnl" dirty="0"/>
              <a:t>Los tipos de hosting principales son el hosting compartido, los VPS y los servidores dedicado.</a:t>
            </a:r>
          </a:p>
          <a:p>
            <a:pPr marL="0" indent="0">
              <a:buNone/>
            </a:pPr>
            <a:endParaRPr lang="es-ES_tradnl" dirty="0"/>
          </a:p>
          <a:p>
            <a:endParaRPr lang="es-ES_tradnl" dirty="0"/>
          </a:p>
        </p:txBody>
      </p:sp>
      <p:pic>
        <p:nvPicPr>
          <p:cNvPr id="12298" name="Picture 10" descr="Qué es Hosting y Dominio? | Magazine">
            <a:extLst>
              <a:ext uri="{FF2B5EF4-FFF2-40B4-BE49-F238E27FC236}">
                <a16:creationId xmlns:a16="http://schemas.microsoft.com/office/drawing/2014/main" id="{C8F9E38A-E03C-0C8E-5112-7A899EE3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125278"/>
            <a:ext cx="3083755" cy="154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046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fontScale="90000"/>
          </a:bodyPr>
          <a:lstStyle/>
          <a:p>
            <a:pPr algn="ctr"/>
            <a:r>
              <a:rPr lang="en-MX" dirty="0"/>
              <a:t>INTRODUCCIÓN Al MANEJO DE CONTROL DE VERSIONES</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normAutofit/>
          </a:bodyPr>
          <a:lstStyle/>
          <a:p>
            <a:r>
              <a:rPr lang="en-MX" dirty="0"/>
              <a:t>GIT</a:t>
            </a:r>
          </a:p>
          <a:p>
            <a:r>
              <a:rPr lang="en-MX" dirty="0"/>
              <a:t>¿Qué es el control de versiones?</a:t>
            </a:r>
          </a:p>
          <a:p>
            <a:r>
              <a:rPr lang="en-MX" dirty="0"/>
              <a:t>Crear una cuenta y repositorio remoto</a:t>
            </a:r>
          </a:p>
          <a:p>
            <a:r>
              <a:rPr lang="en-MX" dirty="0"/>
              <a:t>Agregar y subir archivos y cambios</a:t>
            </a:r>
          </a:p>
          <a:p>
            <a:r>
              <a:rPr lang="en-MX" dirty="0"/>
              <a:t>Ver el log</a:t>
            </a:r>
          </a:p>
          <a:p>
            <a:r>
              <a:rPr lang="en-MX" dirty="0"/>
              <a:t>Enviar y traer cambios del repositorio remoto </a:t>
            </a:r>
            <a:endParaRPr lang="en-US" dirty="0"/>
          </a:p>
        </p:txBody>
      </p:sp>
    </p:spTree>
    <p:extLst>
      <p:ext uri="{BB962C8B-B14F-4D97-AF65-F5344CB8AC3E}">
        <p14:creationId xmlns:p14="http://schemas.microsoft.com/office/powerpoint/2010/main" val="4223090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GIT</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lstStyle/>
          <a:p>
            <a:pPr algn="just"/>
            <a:r>
              <a:rPr lang="es-ES_tradnl" dirty="0"/>
              <a:t>Git es un software de control de versiones diseñado por Linus Torvalds, pensando en la eficiencia, la confiabilidad y compatibilidad del mantenimiento de versiones de aplicaciones cuando estas tienen un gran número de archivos de código Fuente.</a:t>
            </a:r>
          </a:p>
          <a:p>
            <a:pPr algn="l"/>
            <a:r>
              <a:rPr lang="es-ES_tradnl" dirty="0"/>
              <a:t>Git es un sistema de control de versiones distribuido, lo que significa que un clon local del proyecto es un repositorio de control de versiones completo.</a:t>
            </a:r>
          </a:p>
          <a:p>
            <a:pPr algn="just"/>
            <a:endParaRPr lang="es-ES_tradnl" dirty="0"/>
          </a:p>
        </p:txBody>
      </p:sp>
      <p:pic>
        <p:nvPicPr>
          <p:cNvPr id="4" name="Picture 2" descr="Resultado de imagen para que es git">
            <a:extLst>
              <a:ext uri="{FF2B5EF4-FFF2-40B4-BE49-F238E27FC236}">
                <a16:creationId xmlns:a16="http://schemas.microsoft.com/office/drawing/2014/main" id="{02FEE1B2-8899-28C9-B777-ADC705D2B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5705330"/>
            <a:ext cx="2104887" cy="87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402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fontScale="90000"/>
          </a:bodyPr>
          <a:lstStyle/>
          <a:p>
            <a:pPr algn="ctr"/>
            <a:r>
              <a:rPr lang="en-MX" dirty="0"/>
              <a:t>PRESENTACIÓN PARTICIPANTES / ROMPE HIELO</a:t>
            </a:r>
            <a:br>
              <a:rPr lang="en-MX" dirty="0"/>
            </a:br>
            <a:endParaRPr lang="en-MX" dirty="0"/>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normAutofit/>
          </a:bodyPr>
          <a:lstStyle/>
          <a:p>
            <a:pPr marL="0" indent="0" algn="ctr">
              <a:buNone/>
            </a:pPr>
            <a:endParaRPr lang="en-MX" dirty="0"/>
          </a:p>
          <a:p>
            <a:pPr algn="ctr"/>
            <a:r>
              <a:rPr lang="en-MX" dirty="0"/>
              <a:t>DULCE O GOLOSINA QUE RECUERDES DE LA NIÑES Y CON QUE PERSONA LO RECUERDAS.</a:t>
            </a:r>
          </a:p>
        </p:txBody>
      </p:sp>
    </p:spTree>
    <p:extLst>
      <p:ext uri="{BB962C8B-B14F-4D97-AF65-F5344CB8AC3E}">
        <p14:creationId xmlns:p14="http://schemas.microsoft.com/office/powerpoint/2010/main" val="2424931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normAutofit/>
          </a:bodyPr>
          <a:lstStyle/>
          <a:p>
            <a:r>
              <a:rPr lang="es-ES_tradnl" sz="3600" dirty="0"/>
              <a:t>PRINCIPALES CARACTERISTICAS</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lstStyle/>
          <a:p>
            <a:pPr algn="l"/>
            <a:r>
              <a:rPr lang="es-ES_tradnl" dirty="0"/>
              <a:t>Seguridad</a:t>
            </a:r>
          </a:p>
          <a:p>
            <a:pPr lvl="1"/>
            <a:r>
              <a:rPr lang="es-ES_tradnl" dirty="0"/>
              <a:t>Git se ha diseñado con la principal prioridad de conservar la integridad del código fuente gestionado.</a:t>
            </a:r>
          </a:p>
          <a:p>
            <a:pPr lvl="1"/>
            <a:r>
              <a:rPr lang="es-ES_tradnl" dirty="0"/>
              <a:t>Con Git, puedes tener la certeza de contar con un auténtico historial de contenido de tu código fuente.</a:t>
            </a:r>
          </a:p>
          <a:p>
            <a:r>
              <a:rPr lang="es-ES_tradnl" dirty="0"/>
              <a:t>Flexibilidad</a:t>
            </a:r>
          </a:p>
          <a:p>
            <a:pPr lvl="1"/>
            <a:r>
              <a:rPr lang="es-ES_tradnl" dirty="0"/>
              <a:t>Git es flexible en varios aspectos: en la capacidad para varios tipos de flujos de trabajo de desarrollo no lineal, en su eficiencia en proyectos tanto grandes como pequeños y en su compatibilidad con numerosos sistemas y protocolos.</a:t>
            </a:r>
          </a:p>
          <a:p>
            <a:pPr lvl="1"/>
            <a:r>
              <a:rPr lang="es-ES_tradnl" dirty="0"/>
              <a:t>Git se ha ideado para posibilitar la ramificación y el etiquetado como procesos de primera importancia</a:t>
            </a:r>
            <a:br>
              <a:rPr lang="es-ES_tradnl" dirty="0"/>
            </a:br>
            <a:endParaRPr lang="es-ES_tradnl" dirty="0"/>
          </a:p>
        </p:txBody>
      </p:sp>
      <p:pic>
        <p:nvPicPr>
          <p:cNvPr id="4" name="Picture 2" descr="Resultado de imagen para que es git">
            <a:extLst>
              <a:ext uri="{FF2B5EF4-FFF2-40B4-BE49-F238E27FC236}">
                <a16:creationId xmlns:a16="http://schemas.microsoft.com/office/drawing/2014/main" id="{02FEE1B2-8899-28C9-B777-ADC705D2B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5705330"/>
            <a:ext cx="2104887" cy="87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708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normAutofit/>
          </a:bodyPr>
          <a:lstStyle/>
          <a:p>
            <a:r>
              <a:rPr lang="es-ES_tradnl" sz="3600" dirty="0"/>
              <a:t>PRINCIPALES CARACTERISTICAS</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lstStyle/>
          <a:p>
            <a:pPr algn="just"/>
            <a:r>
              <a:rPr lang="es-ES_tradnl" dirty="0"/>
              <a:t>Git es un proyecto de código abierto de calidad</a:t>
            </a:r>
          </a:p>
          <a:p>
            <a:pPr lvl="1" algn="just"/>
            <a:r>
              <a:rPr lang="es-ES_tradnl" dirty="0"/>
              <a:t>Git es un proyecto de código abierto muy bien respaldado con más de una década de gestión de gran fiabilidad. Los encargados de mantener el proyecto han demostrado un criterio equilibrado y un enfoque maduro para satisfacer las necesidades a largo plazo de sus usuarios con publicaciones periódicas que mejoran la facilidad de uso y la funcionalidad.</a:t>
            </a:r>
          </a:p>
          <a:p>
            <a:pPr algn="just"/>
            <a:endParaRPr lang="es-ES_tradnl" dirty="0"/>
          </a:p>
        </p:txBody>
      </p:sp>
      <p:pic>
        <p:nvPicPr>
          <p:cNvPr id="4" name="Picture 2" descr="Resultado de imagen para que es git">
            <a:extLst>
              <a:ext uri="{FF2B5EF4-FFF2-40B4-BE49-F238E27FC236}">
                <a16:creationId xmlns:a16="http://schemas.microsoft.com/office/drawing/2014/main" id="{02FEE1B2-8899-28C9-B777-ADC705D2B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5705330"/>
            <a:ext cx="2104887" cy="87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092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normAutofit/>
          </a:bodyPr>
          <a:lstStyle/>
          <a:p>
            <a:r>
              <a:rPr lang="es-ES_tradnl" sz="3600" dirty="0"/>
              <a:t>Iniciando con GIT</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lstStyle/>
          <a:p>
            <a:pPr algn="just"/>
            <a:r>
              <a:rPr lang="es-ES_tradnl" dirty="0"/>
              <a:t>Crear una cuenta dentro de la plataforma:</a:t>
            </a:r>
          </a:p>
          <a:p>
            <a:pPr lvl="1" algn="just"/>
            <a:r>
              <a:rPr lang="es-ES_tradnl" dirty="0" err="1"/>
              <a:t>github.com</a:t>
            </a:r>
            <a:endParaRPr lang="es-ES_tradnl" dirty="0"/>
          </a:p>
        </p:txBody>
      </p:sp>
      <p:pic>
        <p:nvPicPr>
          <p:cNvPr id="4" name="Picture 2" descr="Resultado de imagen para que es git">
            <a:extLst>
              <a:ext uri="{FF2B5EF4-FFF2-40B4-BE49-F238E27FC236}">
                <a16:creationId xmlns:a16="http://schemas.microsoft.com/office/drawing/2014/main" id="{02FEE1B2-8899-28C9-B777-ADC705D2B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5705330"/>
            <a:ext cx="2104887" cy="87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421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normAutofit/>
          </a:bodyPr>
          <a:lstStyle/>
          <a:p>
            <a:r>
              <a:rPr lang="es-ES_tradnl" sz="3600" dirty="0"/>
              <a:t>Principales comandos</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normAutofit fontScale="85000" lnSpcReduction="20000"/>
          </a:bodyPr>
          <a:lstStyle/>
          <a:p>
            <a:pPr algn="just"/>
            <a:r>
              <a:rPr lang="es-ES_tradnl" dirty="0" err="1"/>
              <a:t>git</a:t>
            </a:r>
            <a:r>
              <a:rPr lang="es-ES_tradnl" dirty="0"/>
              <a:t> </a:t>
            </a:r>
            <a:r>
              <a:rPr lang="es-ES_tradnl" dirty="0" err="1"/>
              <a:t>init</a:t>
            </a:r>
            <a:r>
              <a:rPr lang="es-ES_tradnl" dirty="0"/>
              <a:t>, creará un nuevo repositorio local GIT. El siguiente comando de Git creará un repositorio en el directorio actual:</a:t>
            </a:r>
          </a:p>
          <a:p>
            <a:pPr lvl="1"/>
            <a:r>
              <a:rPr lang="es-ES_tradnl" dirty="0" err="1"/>
              <a:t>git</a:t>
            </a:r>
            <a:r>
              <a:rPr lang="es-ES_tradnl" dirty="0"/>
              <a:t> </a:t>
            </a:r>
            <a:r>
              <a:rPr lang="es-ES_tradnl" dirty="0" err="1"/>
              <a:t>init</a:t>
            </a:r>
            <a:endParaRPr lang="es-ES_tradnl" dirty="0"/>
          </a:p>
          <a:p>
            <a:r>
              <a:rPr lang="es-ES_tradnl" dirty="0" err="1"/>
              <a:t>git</a:t>
            </a:r>
            <a:r>
              <a:rPr lang="es-ES_tradnl" dirty="0"/>
              <a:t> clone se usa para copiar un repositorio. Si el repositorio está en un servidor remoto, usa:</a:t>
            </a:r>
          </a:p>
          <a:p>
            <a:pPr lvl="1"/>
            <a:r>
              <a:rPr lang="es-ES_tradnl" dirty="0" err="1"/>
              <a:t>git</a:t>
            </a:r>
            <a:r>
              <a:rPr lang="es-ES_tradnl" dirty="0"/>
              <a:t> clone </a:t>
            </a:r>
            <a:r>
              <a:rPr lang="es-ES_tradnl" dirty="0" err="1"/>
              <a:t>nombredeusuario@host</a:t>
            </a:r>
            <a:r>
              <a:rPr lang="es-ES_tradnl" dirty="0"/>
              <a:t>:/</a:t>
            </a:r>
            <a:r>
              <a:rPr lang="es-ES_tradnl" dirty="0" err="1"/>
              <a:t>path</a:t>
            </a:r>
            <a:r>
              <a:rPr lang="es-ES_tradnl" dirty="0"/>
              <a:t>/</a:t>
            </a:r>
            <a:r>
              <a:rPr lang="es-ES_tradnl" dirty="0" err="1"/>
              <a:t>to</a:t>
            </a:r>
            <a:r>
              <a:rPr lang="es-ES_tradnl" dirty="0"/>
              <a:t>/</a:t>
            </a:r>
            <a:r>
              <a:rPr lang="es-ES_tradnl" dirty="0" err="1"/>
              <a:t>repository</a:t>
            </a:r>
            <a:r>
              <a:rPr lang="es-ES_tradnl" dirty="0"/>
              <a:t> </a:t>
            </a:r>
          </a:p>
          <a:p>
            <a:r>
              <a:rPr lang="es-ES_tradnl" dirty="0" err="1"/>
              <a:t>git</a:t>
            </a:r>
            <a:r>
              <a:rPr lang="es-ES_tradnl" dirty="0"/>
              <a:t> </a:t>
            </a:r>
            <a:r>
              <a:rPr lang="es-ES_tradnl" dirty="0" err="1"/>
              <a:t>add</a:t>
            </a:r>
            <a:r>
              <a:rPr lang="es-ES_tradnl" dirty="0"/>
              <a:t> se usa para agregar archivos al área de preparación. Por ejemplo, el siguiente comando de Git básico indexará el archivo </a:t>
            </a:r>
            <a:r>
              <a:rPr lang="es-ES_tradnl" dirty="0" err="1"/>
              <a:t>temp.txt</a:t>
            </a:r>
            <a:r>
              <a:rPr lang="es-ES_tradnl" dirty="0"/>
              <a:t>:</a:t>
            </a:r>
          </a:p>
          <a:p>
            <a:pPr lvl="1"/>
            <a:r>
              <a:rPr lang="es-ES_tradnl" dirty="0" err="1"/>
              <a:t>git</a:t>
            </a:r>
            <a:r>
              <a:rPr lang="es-ES_tradnl" dirty="0"/>
              <a:t> </a:t>
            </a:r>
            <a:r>
              <a:rPr lang="es-ES_tradnl" dirty="0" err="1"/>
              <a:t>add</a:t>
            </a:r>
            <a:r>
              <a:rPr lang="es-ES_tradnl" dirty="0"/>
              <a:t> &lt;</a:t>
            </a:r>
            <a:r>
              <a:rPr lang="es-ES_tradnl" dirty="0" err="1"/>
              <a:t>temp.txt</a:t>
            </a:r>
            <a:r>
              <a:rPr lang="es-ES_tradnl" dirty="0"/>
              <a:t>&gt;</a:t>
            </a:r>
          </a:p>
          <a:p>
            <a:pPr algn="l">
              <a:buFont typeface="Arial" panose="020B0604020202020204" pitchFamily="34" charset="0"/>
              <a:buChar char="•"/>
            </a:pPr>
            <a:r>
              <a:rPr lang="es-ES_tradnl" dirty="0" err="1"/>
              <a:t>git</a:t>
            </a:r>
            <a:r>
              <a:rPr lang="es-ES_tradnl" dirty="0"/>
              <a:t> </a:t>
            </a:r>
            <a:r>
              <a:rPr lang="es-ES_tradnl" dirty="0" err="1"/>
              <a:t>commit</a:t>
            </a:r>
            <a:r>
              <a:rPr lang="es-ES_tradnl" dirty="0"/>
              <a:t> creará una instantánea de los cambios y la guardará en el directorio </a:t>
            </a:r>
            <a:r>
              <a:rPr lang="es-ES_tradnl" dirty="0" err="1"/>
              <a:t>git</a:t>
            </a:r>
            <a:r>
              <a:rPr lang="es-ES_tradnl" dirty="0"/>
              <a:t>.</a:t>
            </a:r>
          </a:p>
          <a:p>
            <a:pPr lvl="1">
              <a:buFont typeface="Arial" panose="020B0604020202020204" pitchFamily="34" charset="0"/>
              <a:buChar char="•"/>
            </a:pPr>
            <a:r>
              <a:rPr lang="es-ES_tradnl" dirty="0" err="1"/>
              <a:t>git</a:t>
            </a:r>
            <a:r>
              <a:rPr lang="es-ES_tradnl" dirty="0"/>
              <a:t> </a:t>
            </a:r>
            <a:r>
              <a:rPr lang="es-ES_tradnl" dirty="0" err="1"/>
              <a:t>commit</a:t>
            </a:r>
            <a:r>
              <a:rPr lang="es-ES_tradnl" dirty="0"/>
              <a:t> –m “El mensaje que acompaña al </a:t>
            </a:r>
            <a:r>
              <a:rPr lang="es-ES_tradnl" dirty="0" err="1"/>
              <a:t>commit</a:t>
            </a:r>
            <a:r>
              <a:rPr lang="es-ES_tradnl" dirty="0"/>
              <a:t> va aquí”</a:t>
            </a:r>
          </a:p>
          <a:p>
            <a:pPr>
              <a:buFont typeface="Arial" panose="020B0604020202020204" pitchFamily="34" charset="0"/>
              <a:buChar char="•"/>
            </a:pPr>
            <a:r>
              <a:rPr lang="es-ES_tradnl" dirty="0" err="1"/>
              <a:t>git</a:t>
            </a:r>
            <a:r>
              <a:rPr lang="es-ES_tradnl" dirty="0"/>
              <a:t> </a:t>
            </a:r>
            <a:r>
              <a:rPr lang="es-ES_tradnl" dirty="0" err="1"/>
              <a:t>config</a:t>
            </a:r>
            <a:r>
              <a:rPr lang="es-ES_tradnl" dirty="0"/>
              <a:t> puede ser usado para establecer una configuración específica de usuario, como el email, nombre de usuario y tipo de formato, etc. Por ejemplo, el siguiente comando se usa para establecer un email:</a:t>
            </a:r>
          </a:p>
          <a:p>
            <a:pPr lvl="1">
              <a:buFont typeface="Arial" panose="020B0604020202020204" pitchFamily="34" charset="0"/>
              <a:buChar char="•"/>
            </a:pPr>
            <a:r>
              <a:rPr lang="es-ES_tradnl" dirty="0" err="1"/>
              <a:t>git</a:t>
            </a:r>
            <a:r>
              <a:rPr lang="es-ES_tradnl" dirty="0"/>
              <a:t> </a:t>
            </a:r>
            <a:r>
              <a:rPr lang="es-ES_tradnl" dirty="0" err="1"/>
              <a:t>config</a:t>
            </a:r>
            <a:r>
              <a:rPr lang="es-ES_tradnl" dirty="0"/>
              <a:t> --global </a:t>
            </a:r>
            <a:r>
              <a:rPr lang="es-ES_tradnl" dirty="0" err="1"/>
              <a:t>user.email</a:t>
            </a:r>
            <a:r>
              <a:rPr lang="es-ES_tradnl" dirty="0"/>
              <a:t> </a:t>
            </a:r>
            <a:r>
              <a:rPr lang="es-ES_tradnl" dirty="0" err="1"/>
              <a:t>vponce@ejemplo.com</a:t>
            </a:r>
            <a:br>
              <a:rPr lang="es-ES_tradnl" dirty="0"/>
            </a:br>
            <a:endParaRPr lang="es-ES_tradnl" dirty="0"/>
          </a:p>
          <a:p>
            <a:pPr lvl="1"/>
            <a:endParaRPr lang="es-ES_tradnl" dirty="0"/>
          </a:p>
        </p:txBody>
      </p:sp>
      <p:pic>
        <p:nvPicPr>
          <p:cNvPr id="4" name="Picture 2" descr="Resultado de imagen para que es git">
            <a:extLst>
              <a:ext uri="{FF2B5EF4-FFF2-40B4-BE49-F238E27FC236}">
                <a16:creationId xmlns:a16="http://schemas.microsoft.com/office/drawing/2014/main" id="{02FEE1B2-8899-28C9-B777-ADC705D2B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5705330"/>
            <a:ext cx="2104887" cy="87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97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normAutofit/>
          </a:bodyPr>
          <a:lstStyle/>
          <a:p>
            <a:r>
              <a:rPr lang="es-ES_tradnl" sz="3600" dirty="0"/>
              <a:t>Principales comandos</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s-ES_tradnl" dirty="0" err="1"/>
              <a:t>git</a:t>
            </a:r>
            <a:r>
              <a:rPr lang="es-ES_tradnl" dirty="0"/>
              <a:t> status muestra la lista de los archivos que se han cambiado junto con los archivos que están por ser preparados o confirmados.</a:t>
            </a:r>
          </a:p>
          <a:p>
            <a:pPr lvl="1"/>
            <a:r>
              <a:rPr lang="es-ES_tradnl" b="1" dirty="0" err="1"/>
              <a:t>git</a:t>
            </a:r>
            <a:r>
              <a:rPr lang="es-ES_tradnl" b="1" dirty="0"/>
              <a:t> status</a:t>
            </a:r>
          </a:p>
          <a:p>
            <a:pPr algn="l">
              <a:buFont typeface="Arial" panose="020B0604020202020204" pitchFamily="34" charset="0"/>
              <a:buChar char="•"/>
            </a:pPr>
            <a:r>
              <a:rPr lang="es-ES_tradnl" dirty="0" err="1"/>
              <a:t>git</a:t>
            </a:r>
            <a:r>
              <a:rPr lang="es-ES_tradnl" dirty="0"/>
              <a:t> </a:t>
            </a:r>
            <a:r>
              <a:rPr lang="es-ES_tradnl" dirty="0" err="1"/>
              <a:t>push</a:t>
            </a:r>
            <a:r>
              <a:rPr lang="es-ES_tradnl" dirty="0"/>
              <a:t> se usa para enviar confirmaciones locales a la rama maestra del repositorio remoto. Aquí está la estructura básica del código:</a:t>
            </a:r>
          </a:p>
          <a:p>
            <a:pPr lvl="1"/>
            <a:r>
              <a:rPr lang="es-ES_tradnl" b="1" dirty="0" err="1"/>
              <a:t>git</a:t>
            </a:r>
            <a:r>
              <a:rPr lang="es-ES_tradnl" b="1" dirty="0"/>
              <a:t> </a:t>
            </a:r>
            <a:r>
              <a:rPr lang="es-ES_tradnl" b="1" dirty="0" err="1"/>
              <a:t>push</a:t>
            </a:r>
            <a:r>
              <a:rPr lang="es-ES_tradnl" b="1" dirty="0"/>
              <a:t>  </a:t>
            </a:r>
            <a:r>
              <a:rPr lang="es-ES_tradnl" b="1" dirty="0" err="1"/>
              <a:t>origin</a:t>
            </a:r>
            <a:r>
              <a:rPr lang="es-ES_tradnl" b="1" dirty="0"/>
              <a:t> &lt;master&gt;</a:t>
            </a:r>
          </a:p>
          <a:p>
            <a:pPr algn="l">
              <a:buFont typeface="Arial" panose="020B0604020202020204" pitchFamily="34" charset="0"/>
              <a:buChar char="•"/>
            </a:pPr>
            <a:r>
              <a:rPr lang="es-ES_tradnl" dirty="0" err="1"/>
              <a:t>git</a:t>
            </a:r>
            <a:r>
              <a:rPr lang="es-ES_tradnl" dirty="0"/>
              <a:t> </a:t>
            </a:r>
            <a:r>
              <a:rPr lang="es-ES_tradnl" dirty="0" err="1"/>
              <a:t>checkout</a:t>
            </a:r>
            <a:r>
              <a:rPr lang="es-ES_tradnl" dirty="0"/>
              <a:t> crea ramas y te ayuda a navegar entre ellas. Por ejemplo, el siguiente comando crea una nueva y automáticamente se cambia a ella:</a:t>
            </a:r>
          </a:p>
          <a:p>
            <a:pPr lvl="1"/>
            <a:r>
              <a:rPr lang="es-ES_tradnl" b="1" dirty="0" err="1"/>
              <a:t>git</a:t>
            </a:r>
            <a:r>
              <a:rPr lang="es-ES_tradnl" b="1" dirty="0"/>
              <a:t> </a:t>
            </a:r>
            <a:r>
              <a:rPr lang="es-ES_tradnl" b="1" dirty="0" err="1"/>
              <a:t>checkout</a:t>
            </a:r>
            <a:r>
              <a:rPr lang="es-ES_tradnl" b="1" dirty="0"/>
              <a:t> -b &lt;</a:t>
            </a:r>
            <a:r>
              <a:rPr lang="es-ES_tradnl" b="1" dirty="0" err="1"/>
              <a:t>branch-name</a:t>
            </a:r>
            <a:r>
              <a:rPr lang="es-ES_tradnl" b="1" dirty="0"/>
              <a:t>&gt;</a:t>
            </a:r>
          </a:p>
          <a:p>
            <a:pPr algn="l">
              <a:buFont typeface="Arial" panose="020B0604020202020204" pitchFamily="34" charset="0"/>
              <a:buChar char="•"/>
            </a:pPr>
            <a:r>
              <a:rPr lang="es-ES_tradnl" dirty="0" err="1"/>
              <a:t>git</a:t>
            </a:r>
            <a:r>
              <a:rPr lang="es-ES_tradnl" dirty="0"/>
              <a:t> </a:t>
            </a:r>
            <a:r>
              <a:rPr lang="es-ES_tradnl" dirty="0" err="1"/>
              <a:t>branch</a:t>
            </a:r>
            <a:r>
              <a:rPr lang="es-ES_tradnl" dirty="0"/>
              <a:t> se usa para listar, crear o borrar ramas. Por ejemplo, si quieres listar todas las ramas presentes en el repositorio, el comando debería verse así:</a:t>
            </a:r>
          </a:p>
          <a:p>
            <a:pPr lvl="1"/>
            <a:r>
              <a:rPr lang="es-ES_tradnl" b="1" dirty="0" err="1"/>
              <a:t>git</a:t>
            </a:r>
            <a:r>
              <a:rPr lang="es-ES_tradnl" b="1" dirty="0"/>
              <a:t> </a:t>
            </a:r>
            <a:r>
              <a:rPr lang="es-ES_tradnl" b="1" dirty="0" err="1"/>
              <a:t>branch</a:t>
            </a:r>
            <a:br>
              <a:rPr lang="es-ES_tradnl" dirty="0"/>
            </a:br>
            <a:endParaRPr lang="es-ES_tradnl" dirty="0"/>
          </a:p>
        </p:txBody>
      </p:sp>
      <p:pic>
        <p:nvPicPr>
          <p:cNvPr id="4" name="Picture 2" descr="Resultado de imagen para que es git">
            <a:extLst>
              <a:ext uri="{FF2B5EF4-FFF2-40B4-BE49-F238E27FC236}">
                <a16:creationId xmlns:a16="http://schemas.microsoft.com/office/drawing/2014/main" id="{02FEE1B2-8899-28C9-B777-ADC705D2B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5705330"/>
            <a:ext cx="2104887" cy="873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25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MX" dirty="0"/>
              <a:t>Tecnologias Web</a:t>
            </a:r>
          </a:p>
        </p:txBody>
      </p:sp>
      <p:sp>
        <p:nvSpPr>
          <p:cNvPr id="5" name="Content Placeholder 4">
            <a:extLst>
              <a:ext uri="{FF2B5EF4-FFF2-40B4-BE49-F238E27FC236}">
                <a16:creationId xmlns:a16="http://schemas.microsoft.com/office/drawing/2014/main" id="{E6B9BA92-4386-98B7-AA41-4EED0DDB0067}"/>
              </a:ext>
            </a:extLst>
          </p:cNvPr>
          <p:cNvSpPr>
            <a:spLocks noGrp="1"/>
          </p:cNvSpPr>
          <p:nvPr>
            <p:ph idx="1"/>
          </p:nvPr>
        </p:nvSpPr>
        <p:spPr>
          <a:xfrm>
            <a:off x="5118447" y="803186"/>
            <a:ext cx="6281873" cy="3464014"/>
          </a:xfrm>
        </p:spPr>
        <p:txBody>
          <a:bodyPr>
            <a:normAutofit/>
          </a:bodyPr>
          <a:lstStyle/>
          <a:p>
            <a:pPr marL="0" indent="0" algn="ctr">
              <a:buNone/>
            </a:pPr>
            <a:endParaRPr lang="en-MX" sz="6000" dirty="0"/>
          </a:p>
          <a:p>
            <a:pPr marL="0" indent="0" algn="ctr">
              <a:buNone/>
            </a:pPr>
            <a:r>
              <a:rPr lang="en-MX" sz="6000" dirty="0"/>
              <a:t>EVALUACION FORMATIVA 1.</a:t>
            </a:r>
          </a:p>
        </p:txBody>
      </p:sp>
      <p:pic>
        <p:nvPicPr>
          <p:cNvPr id="4" name="Imagen 3">
            <a:extLst>
              <a:ext uri="{FF2B5EF4-FFF2-40B4-BE49-F238E27FC236}">
                <a16:creationId xmlns:a16="http://schemas.microsoft.com/office/drawing/2014/main" id="{7B9D4F9C-6060-70A1-3720-821F0BA1B392}"/>
              </a:ext>
            </a:extLst>
          </p:cNvPr>
          <p:cNvPicPr>
            <a:picLocks noChangeAspect="1"/>
          </p:cNvPicPr>
          <p:nvPr/>
        </p:nvPicPr>
        <p:blipFill>
          <a:blip r:embed="rId2"/>
          <a:stretch>
            <a:fillRect/>
          </a:stretch>
        </p:blipFill>
        <p:spPr>
          <a:xfrm>
            <a:off x="3639558" y="4099002"/>
            <a:ext cx="2456442" cy="2456442"/>
          </a:xfrm>
          <a:prstGeom prst="rect">
            <a:avLst/>
          </a:prstGeom>
        </p:spPr>
      </p:pic>
    </p:spTree>
    <p:extLst>
      <p:ext uri="{BB962C8B-B14F-4D97-AF65-F5344CB8AC3E}">
        <p14:creationId xmlns:p14="http://schemas.microsoft.com/office/powerpoint/2010/main" val="1577075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HTML</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lstStyle/>
          <a:p>
            <a:pPr algn="l"/>
            <a:r>
              <a:rPr lang="es-ES_tradnl" dirty="0"/>
              <a:t>El Lenguaje de Marcado de Hipertexto (HTML) es el código que se utiliza para estructurar y desplegar una página web y sus contenidos. Por ejemplo, sus contenidos podrían ser párrafos, una lista con viñetas, o imágenes y tablas de datos.</a:t>
            </a:r>
          </a:p>
          <a:p>
            <a:pPr algn="l"/>
            <a:r>
              <a:rPr lang="es-ES_tradnl" dirty="0"/>
              <a:t> Se utiliza para el desarrollo y creación de páginas web.</a:t>
            </a:r>
          </a:p>
          <a:p>
            <a:pPr algn="just"/>
            <a:endParaRPr lang="es-ES_tradnl" dirty="0"/>
          </a:p>
        </p:txBody>
      </p:sp>
      <p:pic>
        <p:nvPicPr>
          <p:cNvPr id="15362" name="Picture 2" descr="Resultado de imagen para html que es">
            <a:extLst>
              <a:ext uri="{FF2B5EF4-FFF2-40B4-BE49-F238E27FC236}">
                <a16:creationId xmlns:a16="http://schemas.microsoft.com/office/drawing/2014/main" id="{BDAA8650-1FB3-FFBE-87CA-CF98413E9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376" y="5448558"/>
            <a:ext cx="1206500" cy="120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43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a:bodyPr>
          <a:lstStyle/>
          <a:p>
            <a:pPr algn="ctr"/>
            <a:r>
              <a:rPr lang="en-MX" sz="3600" dirty="0"/>
              <a:t>INSTALACIONES RECOMENDADAS.</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normAutofit/>
          </a:bodyPr>
          <a:lstStyle/>
          <a:p>
            <a:endParaRPr lang="es-ES_tradnl" dirty="0"/>
          </a:p>
          <a:p>
            <a:endParaRPr lang="es-ES_tradnl" dirty="0"/>
          </a:p>
          <a:p>
            <a:r>
              <a:rPr lang="es-ES_tradnl" dirty="0"/>
              <a:t>Instalación de visual studio code.</a:t>
            </a:r>
          </a:p>
          <a:p>
            <a:pPr lvl="1"/>
            <a:r>
              <a:rPr lang="es-ES_tradnl" dirty="0">
                <a:hlinkClick r:id="rId2"/>
              </a:rPr>
              <a:t>https://code.visualstudio.com/</a:t>
            </a:r>
            <a:endParaRPr lang="es-ES_tradnl" dirty="0"/>
          </a:p>
          <a:p>
            <a:pPr lvl="2"/>
            <a:r>
              <a:rPr lang="es-ES_tradnl" dirty="0">
                <a:solidFill>
                  <a:srgbClr val="4D5156"/>
                </a:solidFill>
                <a:latin typeface="arial" panose="020B0604020202020204" pitchFamily="34" charset="0"/>
              </a:rPr>
              <a:t>E</a:t>
            </a:r>
            <a:r>
              <a:rPr lang="es-ES_tradnl" b="0" i="0" dirty="0">
                <a:solidFill>
                  <a:srgbClr val="4D5156"/>
                </a:solidFill>
                <a:effectLst/>
                <a:latin typeface="arial" panose="020B0604020202020204" pitchFamily="34" charset="0"/>
              </a:rPr>
              <a:t>ditor de Código Fuente Desarrollo Por Microsoft para Windows, Linux, macOS y Web. </a:t>
            </a:r>
          </a:p>
          <a:p>
            <a:pPr lvl="2"/>
            <a:r>
              <a:rPr lang="es-ES_tradnl" dirty="0">
                <a:solidFill>
                  <a:srgbClr val="4D5156"/>
                </a:solidFill>
                <a:latin typeface="arial" panose="020B0604020202020204" pitchFamily="34" charset="0"/>
              </a:rPr>
              <a:t>Incluye soporte para extensiones que lo hacen mas robusto.</a:t>
            </a:r>
            <a:endParaRPr lang="es-ES_tradnl" dirty="0"/>
          </a:p>
          <a:p>
            <a:r>
              <a:rPr lang="es-ES_tradnl" dirty="0"/>
              <a:t>Google Chrome:</a:t>
            </a:r>
          </a:p>
          <a:p>
            <a:pPr lvl="1"/>
            <a:r>
              <a:rPr lang="es-ES_tradnl" dirty="0">
                <a:hlinkClick r:id="rId3"/>
              </a:rPr>
              <a:t>https://www.google.com.mx/intl/es-419/chrome/</a:t>
            </a:r>
            <a:endParaRPr lang="es-ES_tradnl" dirty="0"/>
          </a:p>
          <a:p>
            <a:pPr lvl="2"/>
            <a:r>
              <a:rPr lang="es-ES_tradnl" dirty="0"/>
              <a:t>Se recomienda, pero podemos utilizar cualquier otro navegador.</a:t>
            </a:r>
          </a:p>
          <a:p>
            <a:r>
              <a:rPr lang="es-ES_tradnl" dirty="0"/>
              <a:t>Git:</a:t>
            </a:r>
          </a:p>
          <a:p>
            <a:pPr lvl="1"/>
            <a:r>
              <a:rPr lang="es-ES_tradnl" dirty="0">
                <a:hlinkClick r:id="rId4"/>
              </a:rPr>
              <a:t>https://git-scm.com/</a:t>
            </a:r>
            <a:endParaRPr lang="es-ES_tradnl" dirty="0"/>
          </a:p>
          <a:p>
            <a:pPr lvl="2"/>
            <a:r>
              <a:rPr lang="es-ES_tradnl" dirty="0"/>
              <a:t>Herramienta ppal.</a:t>
            </a:r>
          </a:p>
          <a:p>
            <a:endParaRPr lang="es-ES_tradnl" dirty="0"/>
          </a:p>
          <a:p>
            <a:endParaRPr lang="es-ES_tradnl" dirty="0"/>
          </a:p>
        </p:txBody>
      </p:sp>
    </p:spTree>
    <p:extLst>
      <p:ext uri="{BB962C8B-B14F-4D97-AF65-F5344CB8AC3E}">
        <p14:creationId xmlns:p14="http://schemas.microsoft.com/office/powerpoint/2010/main" val="107226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a:bodyPr>
          <a:lstStyle/>
          <a:p>
            <a:pPr algn="ctr"/>
            <a:r>
              <a:rPr lang="en-MX" sz="3600" dirty="0"/>
              <a:t>INSTALACIONES RECOMENDADAS.</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normAutofit/>
          </a:bodyPr>
          <a:lstStyle/>
          <a:p>
            <a:r>
              <a:rPr lang="es-ES_tradnl" dirty="0"/>
              <a:t>Extensiones de VSCODE</a:t>
            </a:r>
          </a:p>
          <a:p>
            <a:pPr lvl="1"/>
            <a:r>
              <a:rPr lang="en-US" b="0" i="0" u="none" strike="noStrike" dirty="0">
                <a:effectLst/>
                <a:latin typeface="-apple-system"/>
                <a:hlinkClick r:id="rId2"/>
              </a:rPr>
              <a:t>Activitus Bar</a:t>
            </a:r>
            <a:endParaRPr lang="es-ES_tradnl" dirty="0"/>
          </a:p>
          <a:p>
            <a:r>
              <a:rPr lang="es-ES_tradnl" dirty="0"/>
              <a:t>Temas:</a:t>
            </a:r>
          </a:p>
          <a:p>
            <a:pPr lvl="1"/>
            <a:r>
              <a:rPr lang="en-US" b="0" i="0" u="none" strike="noStrike" dirty="0">
                <a:solidFill>
                  <a:srgbClr val="24292F"/>
                </a:solidFill>
                <a:effectLst/>
                <a:latin typeface="-apple-system"/>
                <a:hlinkClick r:id="rId3"/>
              </a:rPr>
              <a:t>Tokio Night</a:t>
            </a:r>
            <a:endParaRPr lang="en-US" b="0" i="0" dirty="0">
              <a:solidFill>
                <a:srgbClr val="24292F"/>
              </a:solidFill>
              <a:effectLst/>
              <a:latin typeface="-apple-system"/>
            </a:endParaRPr>
          </a:p>
          <a:p>
            <a:pPr lvl="1"/>
            <a:r>
              <a:rPr lang="en-US" b="0" i="0" u="none" strike="noStrike" dirty="0">
                <a:solidFill>
                  <a:srgbClr val="24292F"/>
                </a:solidFill>
                <a:effectLst/>
                <a:latin typeface="-apple-system"/>
                <a:hlinkClick r:id="rId4"/>
              </a:rPr>
              <a:t>Iconos</a:t>
            </a:r>
            <a:endParaRPr lang="es-ES_tradnl" dirty="0"/>
          </a:p>
          <a:p>
            <a:endParaRPr lang="es-ES_tradnl" dirty="0"/>
          </a:p>
          <a:p>
            <a:endParaRPr lang="es-ES_tradnl" dirty="0"/>
          </a:p>
        </p:txBody>
      </p:sp>
    </p:spTree>
    <p:extLst>
      <p:ext uri="{BB962C8B-B14F-4D97-AF65-F5344CB8AC3E}">
        <p14:creationId xmlns:p14="http://schemas.microsoft.com/office/powerpoint/2010/main" val="2096719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B92188-B913-8CFE-F96E-EB7ECF9C91AD}"/>
              </a:ext>
            </a:extLst>
          </p:cNvPr>
          <p:cNvSpPr>
            <a:spLocks noGrp="1"/>
          </p:cNvSpPr>
          <p:nvPr>
            <p:ph type="title"/>
          </p:nvPr>
        </p:nvSpPr>
        <p:spPr/>
        <p:txBody>
          <a:bodyPr/>
          <a:lstStyle/>
          <a:p>
            <a:endParaRPr lang="es-MX" dirty="0"/>
          </a:p>
        </p:txBody>
      </p:sp>
      <p:sp>
        <p:nvSpPr>
          <p:cNvPr id="3" name="Marcador de texto 2">
            <a:extLst>
              <a:ext uri="{FF2B5EF4-FFF2-40B4-BE49-F238E27FC236}">
                <a16:creationId xmlns:a16="http://schemas.microsoft.com/office/drawing/2014/main" id="{551099FA-FDD2-E710-B479-A1DC709EFEBA}"/>
              </a:ext>
            </a:extLst>
          </p:cNvPr>
          <p:cNvSpPr>
            <a:spLocks noGrp="1"/>
          </p:cNvSpPr>
          <p:nvPr>
            <p:ph type="body" idx="1"/>
          </p:nvPr>
        </p:nvSpPr>
        <p:spPr/>
        <p:txBody>
          <a:bodyPr/>
          <a:lstStyle/>
          <a:p>
            <a:endParaRPr lang="es-MX"/>
          </a:p>
        </p:txBody>
      </p:sp>
      <p:pic>
        <p:nvPicPr>
          <p:cNvPr id="1026" name="Picture 2" descr="20 etiquetas HTML esenciales para traducir páginas web 🔗">
            <a:extLst>
              <a:ext uri="{FF2B5EF4-FFF2-40B4-BE49-F238E27FC236}">
                <a16:creationId xmlns:a16="http://schemas.microsoft.com/office/drawing/2014/main" id="{006BC709-0E64-5E91-A6A5-9FA6F4703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9138"/>
            <a:ext cx="12192000" cy="541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418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normAutofit/>
          </a:bodyPr>
          <a:lstStyle/>
          <a:p>
            <a:pPr algn="ctr"/>
            <a:r>
              <a:rPr lang="en-MX" dirty="0"/>
              <a:t>OBJETIVO GENERAL</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a:xfrm>
            <a:off x="5021496" y="549186"/>
            <a:ext cx="6281873" cy="5248622"/>
          </a:xfrm>
        </p:spPr>
        <p:txBody>
          <a:bodyPr>
            <a:normAutofit/>
          </a:bodyPr>
          <a:lstStyle/>
          <a:p>
            <a:pPr marL="0" indent="0" algn="just">
              <a:buNone/>
            </a:pPr>
            <a:endParaRPr lang="en-MX" dirty="0"/>
          </a:p>
          <a:p>
            <a:pPr marL="0" indent="0" algn="just">
              <a:buNone/>
            </a:pPr>
            <a:r>
              <a:rPr lang="en-MX" dirty="0"/>
              <a:t>El participante al finalizar el curso-taller será capaz de diseñar una página web sencilla en una computadora, utilizando correctamente los estándares de desarrollo web, con la finalidad de elevar su conocimiento y habilidades en desarrollo de páginas dinamicas web.</a:t>
            </a:r>
          </a:p>
        </p:txBody>
      </p:sp>
      <p:pic>
        <p:nvPicPr>
          <p:cNvPr id="29698" name="Picture 2" descr="Define your goal and write it down - TEDxTUWien">
            <a:extLst>
              <a:ext uri="{FF2B5EF4-FFF2-40B4-BE49-F238E27FC236}">
                <a16:creationId xmlns:a16="http://schemas.microsoft.com/office/drawing/2014/main" id="{B47CD4F4-7946-2B29-2FAD-E2265A9C9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275" y="5520267"/>
            <a:ext cx="2010255" cy="133773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The Goals of a Full-stack Programming Course">
            <a:extLst>
              <a:ext uri="{FF2B5EF4-FFF2-40B4-BE49-F238E27FC236}">
                <a16:creationId xmlns:a16="http://schemas.microsoft.com/office/drawing/2014/main" id="{F056D335-A86C-E448-7217-27C4CE578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5739" y="391325"/>
            <a:ext cx="2388811" cy="133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8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82FEF93E-8989-6A6E-D22E-A2E12C53641A}"/>
              </a:ext>
            </a:extLst>
          </p:cNvPr>
          <p:cNvSpPr>
            <a:spLocks noGrp="1"/>
          </p:cNvSpPr>
          <p:nvPr>
            <p:ph type="title"/>
          </p:nvPr>
        </p:nvSpPr>
        <p:spPr/>
        <p:txBody>
          <a:bodyPr/>
          <a:lstStyle/>
          <a:p>
            <a:endParaRPr lang="es-MX"/>
          </a:p>
        </p:txBody>
      </p:sp>
      <p:sp>
        <p:nvSpPr>
          <p:cNvPr id="7" name="Marcador de texto 6">
            <a:extLst>
              <a:ext uri="{FF2B5EF4-FFF2-40B4-BE49-F238E27FC236}">
                <a16:creationId xmlns:a16="http://schemas.microsoft.com/office/drawing/2014/main" id="{030F00F5-AF1B-9A0C-D792-3A72AAB9F4C1}"/>
              </a:ext>
            </a:extLst>
          </p:cNvPr>
          <p:cNvSpPr>
            <a:spLocks noGrp="1"/>
          </p:cNvSpPr>
          <p:nvPr>
            <p:ph type="body" idx="1"/>
          </p:nvPr>
        </p:nvSpPr>
        <p:spPr/>
        <p:txBody>
          <a:bodyPr/>
          <a:lstStyle/>
          <a:p>
            <a:endParaRPr lang="es-MX"/>
          </a:p>
        </p:txBody>
      </p:sp>
      <p:pic>
        <p:nvPicPr>
          <p:cNvPr id="5" name="Marcador de contenido 4">
            <a:extLst>
              <a:ext uri="{FF2B5EF4-FFF2-40B4-BE49-F238E27FC236}">
                <a16:creationId xmlns:a16="http://schemas.microsoft.com/office/drawing/2014/main" id="{789AF740-8C69-3EDC-94F9-BA82B1F8262A}"/>
              </a:ext>
            </a:extLst>
          </p:cNvPr>
          <p:cNvPicPr>
            <a:picLocks noGrp="1" noChangeAspect="1"/>
          </p:cNvPicPr>
          <p:nvPr>
            <p:ph idx="4294967295"/>
          </p:nvPr>
        </p:nvPicPr>
        <p:blipFill>
          <a:blip r:embed="rId2"/>
          <a:stretch>
            <a:fillRect/>
          </a:stretch>
        </p:blipFill>
        <p:spPr>
          <a:xfrm>
            <a:off x="905934" y="415396"/>
            <a:ext cx="9258300" cy="5737225"/>
          </a:xfrm>
        </p:spPr>
      </p:pic>
      <p:pic>
        <p:nvPicPr>
          <p:cNvPr id="9" name="Imagen 8">
            <a:extLst>
              <a:ext uri="{FF2B5EF4-FFF2-40B4-BE49-F238E27FC236}">
                <a16:creationId xmlns:a16="http://schemas.microsoft.com/office/drawing/2014/main" id="{476C74A5-39F6-A72E-5DF8-8B20E7C6F0A7}"/>
              </a:ext>
            </a:extLst>
          </p:cNvPr>
          <p:cNvPicPr>
            <a:picLocks noChangeAspect="1"/>
          </p:cNvPicPr>
          <p:nvPr/>
        </p:nvPicPr>
        <p:blipFill>
          <a:blip r:embed="rId3"/>
          <a:stretch>
            <a:fillRect/>
          </a:stretch>
        </p:blipFill>
        <p:spPr>
          <a:xfrm>
            <a:off x="8525544" y="4241130"/>
            <a:ext cx="3459390" cy="2364647"/>
          </a:xfrm>
          <a:prstGeom prst="rect">
            <a:avLst/>
          </a:prstGeom>
        </p:spPr>
      </p:pic>
    </p:spTree>
    <p:extLst>
      <p:ext uri="{BB962C8B-B14F-4D97-AF65-F5344CB8AC3E}">
        <p14:creationId xmlns:p14="http://schemas.microsoft.com/office/powerpoint/2010/main" val="2196188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MX" dirty="0"/>
              <a:t>Tecnologias Web</a:t>
            </a:r>
          </a:p>
        </p:txBody>
      </p:sp>
      <p:sp>
        <p:nvSpPr>
          <p:cNvPr id="5" name="Content Placeholder 4">
            <a:extLst>
              <a:ext uri="{FF2B5EF4-FFF2-40B4-BE49-F238E27FC236}">
                <a16:creationId xmlns:a16="http://schemas.microsoft.com/office/drawing/2014/main" id="{E6B9BA92-4386-98B7-AA41-4EED0DDB0067}"/>
              </a:ext>
            </a:extLst>
          </p:cNvPr>
          <p:cNvSpPr>
            <a:spLocks noGrp="1"/>
          </p:cNvSpPr>
          <p:nvPr>
            <p:ph idx="1"/>
          </p:nvPr>
        </p:nvSpPr>
        <p:spPr>
          <a:xfrm>
            <a:off x="5118447" y="803186"/>
            <a:ext cx="6281873" cy="3464014"/>
          </a:xfrm>
        </p:spPr>
        <p:txBody>
          <a:bodyPr>
            <a:normAutofit/>
          </a:bodyPr>
          <a:lstStyle/>
          <a:p>
            <a:pPr marL="0" indent="0" algn="ctr">
              <a:buNone/>
            </a:pPr>
            <a:endParaRPr lang="en-MX" sz="6000" dirty="0"/>
          </a:p>
          <a:p>
            <a:pPr marL="0" indent="0" algn="ctr">
              <a:buNone/>
            </a:pPr>
            <a:r>
              <a:rPr lang="en-MX" sz="6000" dirty="0"/>
              <a:t>EVALUACION FORMATIVA 2.</a:t>
            </a:r>
          </a:p>
        </p:txBody>
      </p:sp>
    </p:spTree>
    <p:extLst>
      <p:ext uri="{BB962C8B-B14F-4D97-AF65-F5344CB8AC3E}">
        <p14:creationId xmlns:p14="http://schemas.microsoft.com/office/powerpoint/2010/main" val="3663963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EA157FE-F7E4-DA4F-042B-2871EA8675D5}"/>
              </a:ext>
            </a:extLst>
          </p:cNvPr>
          <p:cNvPicPr>
            <a:picLocks noChangeAspect="1"/>
          </p:cNvPicPr>
          <p:nvPr/>
        </p:nvPicPr>
        <p:blipFill>
          <a:blip r:embed="rId2"/>
          <a:stretch>
            <a:fillRect/>
          </a:stretch>
        </p:blipFill>
        <p:spPr>
          <a:xfrm>
            <a:off x="243494" y="219787"/>
            <a:ext cx="11948506" cy="6265680"/>
          </a:xfrm>
          <a:prstGeom prst="rect">
            <a:avLst/>
          </a:prstGeom>
        </p:spPr>
      </p:pic>
    </p:spTree>
    <p:extLst>
      <p:ext uri="{BB962C8B-B14F-4D97-AF65-F5344CB8AC3E}">
        <p14:creationId xmlns:p14="http://schemas.microsoft.com/office/powerpoint/2010/main" val="1792944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3D010-3717-3AA1-925C-BE26EFB7D9C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F3D6304-B72C-D5D4-2DED-5411F81D169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C6B25B9-7612-17DB-14F1-6502E549734E}"/>
              </a:ext>
            </a:extLst>
          </p:cNvPr>
          <p:cNvPicPr>
            <a:picLocks noChangeAspect="1"/>
          </p:cNvPicPr>
          <p:nvPr/>
        </p:nvPicPr>
        <p:blipFill>
          <a:blip r:embed="rId2"/>
          <a:stretch>
            <a:fillRect/>
          </a:stretch>
        </p:blipFill>
        <p:spPr>
          <a:xfrm>
            <a:off x="604206" y="990600"/>
            <a:ext cx="10699163" cy="4750513"/>
          </a:xfrm>
          <a:prstGeom prst="rect">
            <a:avLst/>
          </a:prstGeom>
        </p:spPr>
      </p:pic>
    </p:spTree>
    <p:extLst>
      <p:ext uri="{BB962C8B-B14F-4D97-AF65-F5344CB8AC3E}">
        <p14:creationId xmlns:p14="http://schemas.microsoft.com/office/powerpoint/2010/main" val="1743590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22AFE-A246-1ED1-3CD9-BBFBAC5A9E6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4017607-2169-66DE-EB0D-B39E40D10C8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04743FE-701E-01B3-CC8B-9BCCA5512ED3}"/>
              </a:ext>
            </a:extLst>
          </p:cNvPr>
          <p:cNvPicPr>
            <a:picLocks noChangeAspect="1"/>
          </p:cNvPicPr>
          <p:nvPr/>
        </p:nvPicPr>
        <p:blipFill>
          <a:blip r:embed="rId2"/>
          <a:stretch>
            <a:fillRect/>
          </a:stretch>
        </p:blipFill>
        <p:spPr>
          <a:xfrm>
            <a:off x="526815" y="990600"/>
            <a:ext cx="10581451" cy="4632959"/>
          </a:xfrm>
          <a:prstGeom prst="rect">
            <a:avLst/>
          </a:prstGeom>
        </p:spPr>
      </p:pic>
    </p:spTree>
    <p:extLst>
      <p:ext uri="{BB962C8B-B14F-4D97-AF65-F5344CB8AC3E}">
        <p14:creationId xmlns:p14="http://schemas.microsoft.com/office/powerpoint/2010/main" val="1989371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err="1"/>
              <a:t>css</a:t>
            </a:r>
            <a:endParaRPr lang="es-ES_tradnl" dirty="0"/>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lstStyle/>
          <a:p>
            <a:pPr algn="just"/>
            <a:r>
              <a:rPr lang="es-ES_tradnl" b="1" dirty="0"/>
              <a:t>CSS</a:t>
            </a:r>
            <a:r>
              <a:rPr lang="es-ES_tradnl" dirty="0"/>
              <a:t> son las siglas en inglés para «hojas de estilo en cascada» (</a:t>
            </a:r>
            <a:r>
              <a:rPr lang="es-ES_tradnl" dirty="0" err="1"/>
              <a:t>Cascading</a:t>
            </a:r>
            <a:r>
              <a:rPr lang="es-ES_tradnl" dirty="0"/>
              <a:t> Style Sheets). </a:t>
            </a:r>
          </a:p>
          <a:p>
            <a:pPr algn="just"/>
            <a:r>
              <a:rPr lang="es-ES_tradnl" dirty="0"/>
              <a:t>Básicamente, es un lenguaje que maneja el diseño y presentación de las páginas web, es decir, cómo lucen cuando un usuario las visita. Funciona junto con el lenguaje HTML que se encarga del contenido básico de las páginas.</a:t>
            </a:r>
          </a:p>
        </p:txBody>
      </p:sp>
      <p:pic>
        <p:nvPicPr>
          <p:cNvPr id="16386" name="Picture 2" descr="Css - Iconos gratis de marcas y logotipos">
            <a:extLst>
              <a:ext uri="{FF2B5EF4-FFF2-40B4-BE49-F238E27FC236}">
                <a16:creationId xmlns:a16="http://schemas.microsoft.com/office/drawing/2014/main" id="{06608529-B273-5F5D-6F2D-A82BE115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96" y="5251818"/>
            <a:ext cx="1233648" cy="123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570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err="1"/>
              <a:t>css</a:t>
            </a:r>
            <a:endParaRPr lang="es-ES_tradnl" dirty="0"/>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a:xfrm>
            <a:off x="5118447" y="803186"/>
            <a:ext cx="6281873" cy="1178014"/>
          </a:xfrm>
        </p:spPr>
        <p:txBody>
          <a:bodyPr/>
          <a:lstStyle/>
          <a:p>
            <a:pPr marL="0" indent="0" algn="just">
              <a:buNone/>
            </a:pPr>
            <a:r>
              <a:rPr lang="es-ES_tradnl" dirty="0"/>
              <a:t>ESTRUCTURA DE LA REGLA:</a:t>
            </a:r>
          </a:p>
          <a:p>
            <a:pPr marL="0" indent="0" algn="just">
              <a:buNone/>
            </a:pPr>
            <a:r>
              <a:rPr lang="es-ES_tradnl" dirty="0"/>
              <a:t>	</a:t>
            </a:r>
          </a:p>
        </p:txBody>
      </p:sp>
      <p:pic>
        <p:nvPicPr>
          <p:cNvPr id="16386" name="Picture 2" descr="Css - Iconos gratis de marcas y logotipos">
            <a:extLst>
              <a:ext uri="{FF2B5EF4-FFF2-40B4-BE49-F238E27FC236}">
                <a16:creationId xmlns:a16="http://schemas.microsoft.com/office/drawing/2014/main" id="{06608529-B273-5F5D-6F2D-A82BE115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96" y="5251818"/>
            <a:ext cx="1233648" cy="123364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Estructura de CSS - CSS en español - Lenguaje CSS">
            <a:extLst>
              <a:ext uri="{FF2B5EF4-FFF2-40B4-BE49-F238E27FC236}">
                <a16:creationId xmlns:a16="http://schemas.microsoft.com/office/drawing/2014/main" id="{876E3A9F-EA84-761F-57EE-310D9794F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913" y="1392193"/>
            <a:ext cx="6165437" cy="23015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C76 | CSS">
            <a:extLst>
              <a:ext uri="{FF2B5EF4-FFF2-40B4-BE49-F238E27FC236}">
                <a16:creationId xmlns:a16="http://schemas.microsoft.com/office/drawing/2014/main" id="{13DF9BEC-44B1-06F3-9821-5662E315D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545" y="4669159"/>
            <a:ext cx="2818909" cy="1593296"/>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Curso gratis de HTML y CSS3. aulaClic. 9 - Hojas de estilo CSS3. Sintaxis.  Selectores">
            <a:extLst>
              <a:ext uri="{FF2B5EF4-FFF2-40B4-BE49-F238E27FC236}">
                <a16:creationId xmlns:a16="http://schemas.microsoft.com/office/drawing/2014/main" id="{C2224182-7948-50F1-7DD0-600B96759D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9076" y="4426825"/>
            <a:ext cx="3361636" cy="1835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148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err="1"/>
              <a:t>css</a:t>
            </a:r>
            <a:endParaRPr lang="es-ES_tradnl" dirty="0"/>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a:xfrm>
            <a:off x="5118447" y="803185"/>
            <a:ext cx="6281873" cy="4003181"/>
          </a:xfrm>
        </p:spPr>
        <p:txBody>
          <a:bodyPr>
            <a:normAutofit/>
          </a:bodyPr>
          <a:lstStyle/>
          <a:p>
            <a:pPr marL="0" indent="0" algn="just">
              <a:buNone/>
            </a:pPr>
            <a:r>
              <a:rPr lang="es-ES_tradnl" dirty="0"/>
              <a:t>SELECTORES Y UNIDADES DE ESTILO</a:t>
            </a:r>
          </a:p>
          <a:p>
            <a:pPr marL="0" indent="0" algn="just">
              <a:buNone/>
            </a:pPr>
            <a:endParaRPr lang="es-ES_tradnl" dirty="0"/>
          </a:p>
          <a:p>
            <a:pPr algn="just"/>
            <a:r>
              <a:rPr lang="es-ES_tradnl" dirty="0"/>
              <a:t>Los selectores de CSS son una de las partes más importantes del estándar de aplicación de estilos en las páginas web y por tanto, una de las principales herramientas que nos ofrece el lenguaje para aplicación del aspecto a los elementos de la página.</a:t>
            </a:r>
          </a:p>
          <a:p>
            <a:pPr algn="just"/>
            <a:r>
              <a:rPr lang="es-ES_tradnl" dirty="0"/>
              <a:t>Los selectores de CSS son básicamente unos códigos que nos permiten indicar el elemento o elementos sobre los que queremos aplicar determinados estilos.</a:t>
            </a:r>
          </a:p>
        </p:txBody>
      </p:sp>
      <p:pic>
        <p:nvPicPr>
          <p:cNvPr id="16386" name="Picture 2" descr="Css - Iconos gratis de marcas y logotipos">
            <a:extLst>
              <a:ext uri="{FF2B5EF4-FFF2-40B4-BE49-F238E27FC236}">
                <a16:creationId xmlns:a16="http://schemas.microsoft.com/office/drawing/2014/main" id="{06608529-B273-5F5D-6F2D-A82BE115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96" y="5251818"/>
            <a:ext cx="1233648" cy="1233648"/>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Selectores de CSS">
            <a:extLst>
              <a:ext uri="{FF2B5EF4-FFF2-40B4-BE49-F238E27FC236}">
                <a16:creationId xmlns:a16="http://schemas.microsoft.com/office/drawing/2014/main" id="{CA093951-6D1D-EF08-1658-7ABF7A284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383" y="5525237"/>
            <a:ext cx="3140937" cy="106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25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err="1"/>
              <a:t>css</a:t>
            </a:r>
            <a:endParaRPr lang="es-ES_tradnl" dirty="0"/>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a:xfrm>
            <a:off x="5118447" y="803185"/>
            <a:ext cx="6281873" cy="4448633"/>
          </a:xfrm>
        </p:spPr>
        <p:txBody>
          <a:bodyPr>
            <a:normAutofit/>
          </a:bodyPr>
          <a:lstStyle/>
          <a:p>
            <a:pPr marL="0" indent="0" algn="just">
              <a:buNone/>
            </a:pPr>
            <a:r>
              <a:rPr lang="es-ES_tradnl" dirty="0"/>
              <a:t>PRINCIPALES SELECTORES</a:t>
            </a:r>
          </a:p>
          <a:p>
            <a:pPr algn="l"/>
            <a:r>
              <a:rPr lang="es-ES_tradnl" dirty="0"/>
              <a:t>Selectores de identificador</a:t>
            </a:r>
          </a:p>
          <a:p>
            <a:pPr lvl="1"/>
            <a:r>
              <a:rPr lang="es-ES_tradnl" dirty="0"/>
              <a:t>Los selectores de identificador nos sirven para aplicar estilos a un único elemento de la página. El identificador del elemento se define en la propia etiqueta con el atributo "id”</a:t>
            </a:r>
          </a:p>
          <a:p>
            <a:pPr lvl="1"/>
            <a:endParaRPr lang="es-ES_tradnl" dirty="0"/>
          </a:p>
          <a:p>
            <a:pPr lvl="1"/>
            <a:endParaRPr lang="es-ES_tradnl" dirty="0"/>
          </a:p>
          <a:p>
            <a:pPr lvl="1"/>
            <a:endParaRPr lang="es-ES_tradnl" dirty="0"/>
          </a:p>
          <a:p>
            <a:pPr lvl="1"/>
            <a:r>
              <a:rPr lang="es-ES_tradnl" dirty="0"/>
              <a:t>Los selectores de identificador se definen con el prefijo "#" delante del identificador de la etiqueta a la que queremos aplicar los estilos.</a:t>
            </a:r>
            <a:br>
              <a:rPr lang="es-ES_tradnl" dirty="0"/>
            </a:br>
            <a:endParaRPr lang="es-ES_tradnl" dirty="0"/>
          </a:p>
        </p:txBody>
      </p:sp>
      <p:pic>
        <p:nvPicPr>
          <p:cNvPr id="16386" name="Picture 2" descr="Css - Iconos gratis de marcas y logotipos">
            <a:extLst>
              <a:ext uri="{FF2B5EF4-FFF2-40B4-BE49-F238E27FC236}">
                <a16:creationId xmlns:a16="http://schemas.microsoft.com/office/drawing/2014/main" id="{06608529-B273-5F5D-6F2D-A82BE115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96" y="5251818"/>
            <a:ext cx="1233648" cy="1233648"/>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Selectores de CSS">
            <a:extLst>
              <a:ext uri="{FF2B5EF4-FFF2-40B4-BE49-F238E27FC236}">
                <a16:creationId xmlns:a16="http://schemas.microsoft.com/office/drawing/2014/main" id="{CA093951-6D1D-EF08-1658-7ABF7A284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693" y="6054815"/>
            <a:ext cx="2289508" cy="7790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FD9D02-6C66-294E-A886-6562A602CC81}"/>
              </a:ext>
            </a:extLst>
          </p:cNvPr>
          <p:cNvPicPr>
            <a:picLocks noChangeAspect="1"/>
          </p:cNvPicPr>
          <p:nvPr/>
        </p:nvPicPr>
        <p:blipFill>
          <a:blip r:embed="rId4"/>
          <a:stretch>
            <a:fillRect/>
          </a:stretch>
        </p:blipFill>
        <p:spPr>
          <a:xfrm>
            <a:off x="6096000" y="2866946"/>
            <a:ext cx="4368800" cy="711200"/>
          </a:xfrm>
          <a:prstGeom prst="rect">
            <a:avLst/>
          </a:prstGeom>
        </p:spPr>
      </p:pic>
      <p:pic>
        <p:nvPicPr>
          <p:cNvPr id="7" name="Picture 6">
            <a:extLst>
              <a:ext uri="{FF2B5EF4-FFF2-40B4-BE49-F238E27FC236}">
                <a16:creationId xmlns:a16="http://schemas.microsoft.com/office/drawing/2014/main" id="{4E07F5ED-A412-F897-6076-8D8F50782162}"/>
              </a:ext>
            </a:extLst>
          </p:cNvPr>
          <p:cNvPicPr>
            <a:picLocks noChangeAspect="1"/>
          </p:cNvPicPr>
          <p:nvPr/>
        </p:nvPicPr>
        <p:blipFill>
          <a:blip r:embed="rId5"/>
          <a:stretch>
            <a:fillRect/>
          </a:stretch>
        </p:blipFill>
        <p:spPr>
          <a:xfrm>
            <a:off x="6587067" y="5178515"/>
            <a:ext cx="2133600" cy="876300"/>
          </a:xfrm>
          <a:prstGeom prst="rect">
            <a:avLst/>
          </a:prstGeom>
        </p:spPr>
      </p:pic>
    </p:spTree>
    <p:extLst>
      <p:ext uri="{BB962C8B-B14F-4D97-AF65-F5344CB8AC3E}">
        <p14:creationId xmlns:p14="http://schemas.microsoft.com/office/powerpoint/2010/main" val="1464245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err="1"/>
              <a:t>css</a:t>
            </a:r>
            <a:endParaRPr lang="es-ES_tradnl" dirty="0"/>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a:xfrm>
            <a:off x="5118447" y="803185"/>
            <a:ext cx="6281873" cy="4448633"/>
          </a:xfrm>
        </p:spPr>
        <p:txBody>
          <a:bodyPr>
            <a:normAutofit fontScale="92500" lnSpcReduction="20000"/>
          </a:bodyPr>
          <a:lstStyle/>
          <a:p>
            <a:pPr marL="0" indent="0" algn="just">
              <a:buNone/>
            </a:pPr>
            <a:r>
              <a:rPr lang="es-ES_tradnl" dirty="0"/>
              <a:t>PRINCIPALES SELECTORES</a:t>
            </a:r>
          </a:p>
          <a:p>
            <a:pPr algn="l"/>
            <a:r>
              <a:rPr lang="es-ES_tradnl" dirty="0"/>
              <a:t>Selectores de etiqueta</a:t>
            </a:r>
          </a:p>
          <a:p>
            <a:pPr lvl="1"/>
            <a:r>
              <a:rPr lang="es-ES_tradnl" dirty="0"/>
              <a:t>los selectores de etiqueta son aquellos que permiten aplicar estilos a todas las etiquetas de un tipo, por ejemplo, a todos los párrafos (etiqueta P), a todas las listas desordenadas (etiqueta UL) o a todos los enlaces (etiqueta A).</a:t>
            </a:r>
          </a:p>
          <a:p>
            <a:pPr lvl="1"/>
            <a:endParaRPr lang="es-ES_tradnl" dirty="0"/>
          </a:p>
          <a:p>
            <a:pPr lvl="1"/>
            <a:endParaRPr lang="es-ES_tradnl" dirty="0"/>
          </a:p>
          <a:p>
            <a:pPr lvl="1"/>
            <a:endParaRPr lang="es-ES_tradnl" dirty="0"/>
          </a:p>
          <a:p>
            <a:pPr lvl="1"/>
            <a:endParaRPr lang="es-ES_tradnl" dirty="0"/>
          </a:p>
          <a:p>
            <a:pPr lvl="1"/>
            <a:r>
              <a:rPr lang="es-ES_tradnl" dirty="0"/>
              <a:t>En este caso hemos usado el selector "</a:t>
            </a:r>
            <a:r>
              <a:rPr lang="es-ES_tradnl" dirty="0" err="1"/>
              <a:t>li</a:t>
            </a:r>
            <a:r>
              <a:rPr lang="es-ES_tradnl" dirty="0"/>
              <a:t>" que aplicará estilos a todos los elementos de listas, tanto a los elementos </a:t>
            </a:r>
            <a:r>
              <a:rPr lang="es-ES_tradnl" dirty="0" err="1"/>
              <a:t>li</a:t>
            </a:r>
            <a:r>
              <a:rPr lang="es-ES_tradnl" dirty="0"/>
              <a:t> de las listas ordenadas como de las listas desordenadas. Es decir, cada vez que aparezca una etiqueta &lt;</a:t>
            </a:r>
            <a:r>
              <a:rPr lang="es-ES_tradnl" dirty="0" err="1"/>
              <a:t>li</a:t>
            </a:r>
            <a:r>
              <a:rPr lang="es-ES_tradnl" dirty="0"/>
              <a:t>&gt; se le aplicarán esas reglas de estilo.</a:t>
            </a:r>
            <a:br>
              <a:rPr lang="es-ES_tradnl" dirty="0"/>
            </a:br>
            <a:endParaRPr lang="es-ES_tradnl" dirty="0"/>
          </a:p>
        </p:txBody>
      </p:sp>
      <p:pic>
        <p:nvPicPr>
          <p:cNvPr id="16386" name="Picture 2" descr="Css - Iconos gratis de marcas y logotipos">
            <a:extLst>
              <a:ext uri="{FF2B5EF4-FFF2-40B4-BE49-F238E27FC236}">
                <a16:creationId xmlns:a16="http://schemas.microsoft.com/office/drawing/2014/main" id="{06608529-B273-5F5D-6F2D-A82BE115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96" y="5251818"/>
            <a:ext cx="1233648" cy="1233648"/>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Selectores de CSS">
            <a:extLst>
              <a:ext uri="{FF2B5EF4-FFF2-40B4-BE49-F238E27FC236}">
                <a16:creationId xmlns:a16="http://schemas.microsoft.com/office/drawing/2014/main" id="{CA093951-6D1D-EF08-1658-7ABF7A284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693" y="6054815"/>
            <a:ext cx="2289508" cy="7790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E4E4A1D-06C1-5206-3210-1A73CCFA06B7}"/>
              </a:ext>
            </a:extLst>
          </p:cNvPr>
          <p:cNvPicPr>
            <a:picLocks noChangeAspect="1"/>
          </p:cNvPicPr>
          <p:nvPr/>
        </p:nvPicPr>
        <p:blipFill>
          <a:blip r:embed="rId4"/>
          <a:stretch>
            <a:fillRect/>
          </a:stretch>
        </p:blipFill>
        <p:spPr>
          <a:xfrm>
            <a:off x="7363883" y="2722701"/>
            <a:ext cx="2070100" cy="1003300"/>
          </a:xfrm>
          <a:prstGeom prst="rect">
            <a:avLst/>
          </a:prstGeom>
        </p:spPr>
      </p:pic>
    </p:spTree>
    <p:extLst>
      <p:ext uri="{BB962C8B-B14F-4D97-AF65-F5344CB8AC3E}">
        <p14:creationId xmlns:p14="http://schemas.microsoft.com/office/powerpoint/2010/main" val="1952512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MX" dirty="0"/>
              <a:t>TEMARIO A DESARROLLAR</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normAutofit/>
          </a:bodyPr>
          <a:lstStyle/>
          <a:p>
            <a:r>
              <a:rPr lang="en-MX" dirty="0"/>
              <a:t>. INTRODUCCIÓN A LAS TECNOLOGÍAS WEB</a:t>
            </a:r>
          </a:p>
          <a:p>
            <a:pPr lvl="1"/>
            <a:r>
              <a:rPr lang="en-MX" dirty="0"/>
              <a:t>Tecnologías Web</a:t>
            </a:r>
          </a:p>
          <a:p>
            <a:pPr lvl="2"/>
            <a:r>
              <a:rPr lang="en-MX" dirty="0"/>
              <a:t>Protocolos de transferencia.</a:t>
            </a:r>
          </a:p>
          <a:p>
            <a:pPr lvl="3"/>
            <a:r>
              <a:rPr lang="en-MX" dirty="0"/>
              <a:t>HTTP</a:t>
            </a:r>
          </a:p>
          <a:p>
            <a:pPr lvl="3"/>
            <a:r>
              <a:rPr lang="en-MX" dirty="0"/>
              <a:t>HTTPS</a:t>
            </a:r>
          </a:p>
          <a:p>
            <a:pPr lvl="2"/>
            <a:r>
              <a:rPr lang="en-MX" dirty="0"/>
              <a:t>Dominios</a:t>
            </a:r>
          </a:p>
          <a:p>
            <a:pPr lvl="3"/>
            <a:r>
              <a:rPr lang="en-MX" dirty="0"/>
              <a:t>Definiciones generales</a:t>
            </a:r>
          </a:p>
          <a:p>
            <a:pPr lvl="3"/>
            <a:r>
              <a:rPr lang="en-MX" dirty="0"/>
              <a:t>Reglas y extensiones.</a:t>
            </a:r>
          </a:p>
          <a:p>
            <a:pPr lvl="2"/>
            <a:r>
              <a:rPr lang="en-MX" dirty="0"/>
              <a:t>Hosting</a:t>
            </a:r>
          </a:p>
          <a:p>
            <a:pPr lvl="3"/>
            <a:r>
              <a:rPr lang="en-MX" dirty="0"/>
              <a:t>Definición y reglas</a:t>
            </a:r>
          </a:p>
        </p:txBody>
      </p:sp>
    </p:spTree>
    <p:extLst>
      <p:ext uri="{BB962C8B-B14F-4D97-AF65-F5344CB8AC3E}">
        <p14:creationId xmlns:p14="http://schemas.microsoft.com/office/powerpoint/2010/main" val="2148082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CSS / SELECTORES</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a:xfrm>
            <a:off x="5118447" y="803185"/>
            <a:ext cx="6281873" cy="4448633"/>
          </a:xfrm>
        </p:spPr>
        <p:txBody>
          <a:bodyPr>
            <a:normAutofit lnSpcReduction="10000"/>
          </a:bodyPr>
          <a:lstStyle/>
          <a:p>
            <a:pPr marL="0" indent="0" algn="just">
              <a:buNone/>
            </a:pPr>
            <a:r>
              <a:rPr lang="es-ES_tradnl" dirty="0"/>
              <a:t>PRINCIPALES SELECTORES</a:t>
            </a:r>
          </a:p>
          <a:p>
            <a:pPr algn="just"/>
            <a:r>
              <a:rPr lang="es-ES_tradnl" dirty="0"/>
              <a:t>Selectores de clase</a:t>
            </a:r>
          </a:p>
          <a:p>
            <a:pPr lvl="1" algn="just"/>
            <a:r>
              <a:rPr lang="es-ES_tradnl" dirty="0"/>
              <a:t>Los selectores de clase son muy importantes, porque nos permiten aplicar estilos a conjuntos de elementos de manera muy versátil.</a:t>
            </a:r>
          </a:p>
          <a:p>
            <a:pPr lvl="1" algn="just"/>
            <a:r>
              <a:rPr lang="es-ES_tradnl" dirty="0"/>
              <a:t>Las clases son nombres que nosotros asignamos libremente a las etiquetas que necesitemos. Las clases se asignan a las etiquetas por medio del atributo </a:t>
            </a:r>
            <a:r>
              <a:rPr lang="es-ES_tradnl" dirty="0" err="1"/>
              <a:t>class</a:t>
            </a:r>
            <a:r>
              <a:rPr lang="es-ES_tradnl" dirty="0"/>
              <a:t>, de esta forma.</a:t>
            </a:r>
          </a:p>
          <a:p>
            <a:pPr lvl="1" algn="just"/>
            <a:endParaRPr lang="es-ES_tradnl" dirty="0"/>
          </a:p>
          <a:p>
            <a:pPr lvl="1" algn="just"/>
            <a:endParaRPr lang="es-ES_tradnl" dirty="0"/>
          </a:p>
          <a:p>
            <a:pPr lvl="1" algn="just"/>
            <a:r>
              <a:rPr lang="es-ES_tradnl" dirty="0"/>
              <a:t>En el código CSS los selectores de clase se indican con el </a:t>
            </a:r>
            <a:r>
              <a:rPr lang="es-ES_tradnl" dirty="0" err="1"/>
              <a:t>caracter</a:t>
            </a:r>
            <a:r>
              <a:rPr lang="es-ES_tradnl" dirty="0"/>
              <a:t> punto (".") antes del nombre de la clase.</a:t>
            </a:r>
            <a:br>
              <a:rPr lang="es-ES_tradnl" dirty="0"/>
            </a:br>
            <a:endParaRPr lang="es-ES_tradnl" dirty="0"/>
          </a:p>
        </p:txBody>
      </p:sp>
      <p:pic>
        <p:nvPicPr>
          <p:cNvPr id="16386" name="Picture 2" descr="Css - Iconos gratis de marcas y logotipos">
            <a:extLst>
              <a:ext uri="{FF2B5EF4-FFF2-40B4-BE49-F238E27FC236}">
                <a16:creationId xmlns:a16="http://schemas.microsoft.com/office/drawing/2014/main" id="{06608529-B273-5F5D-6F2D-A82BE115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96" y="5251818"/>
            <a:ext cx="1233648" cy="1233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654FD67-B60D-7CDB-DE52-A4AF61912837}"/>
              </a:ext>
            </a:extLst>
          </p:cNvPr>
          <p:cNvPicPr>
            <a:picLocks noChangeAspect="1"/>
          </p:cNvPicPr>
          <p:nvPr/>
        </p:nvPicPr>
        <p:blipFill>
          <a:blip r:embed="rId3"/>
          <a:stretch>
            <a:fillRect/>
          </a:stretch>
        </p:blipFill>
        <p:spPr>
          <a:xfrm>
            <a:off x="6068633" y="3760734"/>
            <a:ext cx="4381500" cy="215900"/>
          </a:xfrm>
          <a:prstGeom prst="rect">
            <a:avLst/>
          </a:prstGeom>
        </p:spPr>
      </p:pic>
      <p:pic>
        <p:nvPicPr>
          <p:cNvPr id="8" name="Picture 7">
            <a:extLst>
              <a:ext uri="{FF2B5EF4-FFF2-40B4-BE49-F238E27FC236}">
                <a16:creationId xmlns:a16="http://schemas.microsoft.com/office/drawing/2014/main" id="{4867E58F-5ED5-2434-B0E1-58519F3561E2}"/>
              </a:ext>
            </a:extLst>
          </p:cNvPr>
          <p:cNvPicPr>
            <a:picLocks noChangeAspect="1"/>
          </p:cNvPicPr>
          <p:nvPr/>
        </p:nvPicPr>
        <p:blipFill>
          <a:blip r:embed="rId4"/>
          <a:stretch>
            <a:fillRect/>
          </a:stretch>
        </p:blipFill>
        <p:spPr>
          <a:xfrm>
            <a:off x="10170704" y="4923903"/>
            <a:ext cx="1584843" cy="1909939"/>
          </a:xfrm>
          <a:prstGeom prst="rect">
            <a:avLst/>
          </a:prstGeom>
        </p:spPr>
      </p:pic>
      <p:pic>
        <p:nvPicPr>
          <p:cNvPr id="10" name="Picture 9">
            <a:extLst>
              <a:ext uri="{FF2B5EF4-FFF2-40B4-BE49-F238E27FC236}">
                <a16:creationId xmlns:a16="http://schemas.microsoft.com/office/drawing/2014/main" id="{36253E3B-6E3B-32C0-B228-EF76FA22C735}"/>
              </a:ext>
            </a:extLst>
          </p:cNvPr>
          <p:cNvPicPr>
            <a:picLocks noChangeAspect="1"/>
          </p:cNvPicPr>
          <p:nvPr/>
        </p:nvPicPr>
        <p:blipFill>
          <a:blip r:embed="rId5"/>
          <a:stretch>
            <a:fillRect/>
          </a:stretch>
        </p:blipFill>
        <p:spPr>
          <a:xfrm>
            <a:off x="4184650" y="5107019"/>
            <a:ext cx="3822700" cy="1455795"/>
          </a:xfrm>
          <a:prstGeom prst="rect">
            <a:avLst/>
          </a:prstGeom>
        </p:spPr>
      </p:pic>
    </p:spTree>
    <p:extLst>
      <p:ext uri="{BB962C8B-B14F-4D97-AF65-F5344CB8AC3E}">
        <p14:creationId xmlns:p14="http://schemas.microsoft.com/office/powerpoint/2010/main" val="3288540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CSS / MODELO DE CAJA</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a:xfrm>
            <a:off x="5118447" y="803185"/>
            <a:ext cx="6281873" cy="4448633"/>
          </a:xfrm>
        </p:spPr>
        <p:txBody>
          <a:bodyPr>
            <a:normAutofit/>
          </a:bodyPr>
          <a:lstStyle/>
          <a:p>
            <a:pPr marL="0" indent="0" algn="just">
              <a:buNone/>
            </a:pPr>
            <a:r>
              <a:rPr lang="es-ES_tradnl" dirty="0"/>
              <a:t>MODELO DE CAJA:</a:t>
            </a:r>
          </a:p>
          <a:p>
            <a:pPr algn="just"/>
            <a:r>
              <a:rPr lang="es-ES_tradnl" dirty="0"/>
              <a:t>El modelo de caja CSS es un módulo CSS que define cajas rectangulares, incluyendo sus rellenos y márgenes, que son generadas para los elementos y que se disponen de acuerdo al modelo de formato visual.</a:t>
            </a:r>
          </a:p>
        </p:txBody>
      </p:sp>
      <p:pic>
        <p:nvPicPr>
          <p:cNvPr id="16386" name="Picture 2" descr="Css - Iconos gratis de marcas y logotipos">
            <a:extLst>
              <a:ext uri="{FF2B5EF4-FFF2-40B4-BE49-F238E27FC236}">
                <a16:creationId xmlns:a16="http://schemas.microsoft.com/office/drawing/2014/main" id="{06608529-B273-5F5D-6F2D-A82BE115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96" y="5251818"/>
            <a:ext cx="1233648" cy="1233648"/>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Que es el Box Model?🤔">
            <a:extLst>
              <a:ext uri="{FF2B5EF4-FFF2-40B4-BE49-F238E27FC236}">
                <a16:creationId xmlns:a16="http://schemas.microsoft.com/office/drawing/2014/main" id="{81AA4AAA-3BDC-2883-9306-E9C883BB3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833" y="4478866"/>
            <a:ext cx="4038600" cy="200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6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CSS / ANIMACIONES</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a:xfrm>
            <a:off x="5118447" y="803185"/>
            <a:ext cx="6281873" cy="4448633"/>
          </a:xfrm>
        </p:spPr>
        <p:txBody>
          <a:bodyPr>
            <a:normAutofit/>
          </a:bodyPr>
          <a:lstStyle/>
          <a:p>
            <a:pPr marL="0" indent="0" algn="just">
              <a:buNone/>
            </a:pPr>
            <a:r>
              <a:rPr lang="es-ES_tradnl" dirty="0"/>
              <a:t>ANIMACIONES:</a:t>
            </a:r>
          </a:p>
          <a:p>
            <a:pPr algn="l"/>
            <a:r>
              <a:rPr lang="es-ES_tradnl" dirty="0"/>
              <a:t>Las animaciones CSS3 permiten animar la transición entre un estilo CSS y otro. Las animaciones constan de dos componentes: un estilo que describe la animación CSS y un conjunto de fotogramas que indican su estado inicial y final, así como posibles puntos intermedios en la misma.</a:t>
            </a:r>
          </a:p>
          <a:p>
            <a:pPr marL="0" indent="0" algn="just">
              <a:buNone/>
            </a:pPr>
            <a:endParaRPr lang="es-ES_tradnl" dirty="0"/>
          </a:p>
          <a:p>
            <a:pPr marL="0" indent="0" algn="just">
              <a:buNone/>
            </a:pPr>
            <a:endParaRPr lang="es-ES_tradnl" dirty="0"/>
          </a:p>
        </p:txBody>
      </p:sp>
      <p:pic>
        <p:nvPicPr>
          <p:cNvPr id="16386" name="Picture 2" descr="Css - Iconos gratis de marcas y logotipos">
            <a:extLst>
              <a:ext uri="{FF2B5EF4-FFF2-40B4-BE49-F238E27FC236}">
                <a16:creationId xmlns:a16="http://schemas.microsoft.com/office/drawing/2014/main" id="{06608529-B273-5F5D-6F2D-A82BE115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96" y="5251818"/>
            <a:ext cx="1233648" cy="123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948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CSS / FIRST RESPONSIVE</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a:xfrm>
            <a:off x="5118447" y="803185"/>
            <a:ext cx="6281873" cy="4448633"/>
          </a:xfrm>
        </p:spPr>
        <p:txBody>
          <a:bodyPr>
            <a:normAutofit/>
          </a:bodyPr>
          <a:lstStyle/>
          <a:p>
            <a:pPr marL="0" indent="0" algn="just">
              <a:buNone/>
            </a:pPr>
            <a:r>
              <a:rPr lang="es-ES_tradnl" dirty="0"/>
              <a:t>FIRST RESPONSIVE.</a:t>
            </a:r>
          </a:p>
          <a:p>
            <a:pPr algn="just"/>
            <a:r>
              <a:rPr lang="es-ES_tradnl" dirty="0"/>
              <a:t>El diseño web responsive es lo contrario de Mobile First. En efecto, se trata de diseñar un sitio primero para el ordenador y luego adaptarlo a los teléfonos móviles y las tabletas. Pero ambos conceptos tienen el mismo objetivo: satisfacer al usuario teniendo una versión de su sitio en el móvil que sea agradable.</a:t>
            </a:r>
          </a:p>
        </p:txBody>
      </p:sp>
      <p:pic>
        <p:nvPicPr>
          <p:cNvPr id="16386" name="Picture 2" descr="Css - Iconos gratis de marcas y logotipos">
            <a:extLst>
              <a:ext uri="{FF2B5EF4-FFF2-40B4-BE49-F238E27FC236}">
                <a16:creationId xmlns:a16="http://schemas.microsoft.com/office/drawing/2014/main" id="{06608529-B273-5F5D-6F2D-A82BE115A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296" y="5251818"/>
            <a:ext cx="1233648" cy="123364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Web Responsive, es lo mismo que Mobile First?">
            <a:extLst>
              <a:ext uri="{FF2B5EF4-FFF2-40B4-BE49-F238E27FC236}">
                <a16:creationId xmlns:a16="http://schemas.microsoft.com/office/drawing/2014/main" id="{34814FAC-CE94-DAF2-1CBA-27E1716B4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6708" y="4490521"/>
            <a:ext cx="3060699" cy="205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740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E34E9-B5C8-3A40-AA7F-82F277430F22}"/>
              </a:ext>
            </a:extLst>
          </p:cNvPr>
          <p:cNvSpPr>
            <a:spLocks noGrp="1"/>
          </p:cNvSpPr>
          <p:nvPr>
            <p:ph type="title"/>
          </p:nvPr>
        </p:nvSpPr>
        <p:spPr/>
        <p:txBody>
          <a:bodyPr/>
          <a:lstStyle/>
          <a:p>
            <a:r>
              <a:rPr lang="es-MX" dirty="0"/>
              <a:t>DISPLAY</a:t>
            </a:r>
          </a:p>
        </p:txBody>
      </p:sp>
      <p:sp>
        <p:nvSpPr>
          <p:cNvPr id="3" name="Marcador de contenido 2">
            <a:extLst>
              <a:ext uri="{FF2B5EF4-FFF2-40B4-BE49-F238E27FC236}">
                <a16:creationId xmlns:a16="http://schemas.microsoft.com/office/drawing/2014/main" id="{05D6C9BE-D7E1-F1C3-D508-6FB1EE587E90}"/>
              </a:ext>
            </a:extLst>
          </p:cNvPr>
          <p:cNvSpPr>
            <a:spLocks noGrp="1"/>
          </p:cNvSpPr>
          <p:nvPr>
            <p:ph idx="1"/>
          </p:nvPr>
        </p:nvSpPr>
        <p:spPr/>
        <p:txBody>
          <a:bodyPr/>
          <a:lstStyle/>
          <a:p>
            <a:r>
              <a:rPr lang="es-MX" dirty="0" err="1"/>
              <a:t>Display</a:t>
            </a:r>
            <a:r>
              <a:rPr lang="es-MX" dirty="0"/>
              <a:t> - </a:t>
            </a:r>
            <a:r>
              <a:rPr lang="es-MX" dirty="0" err="1"/>
              <a:t>Float</a:t>
            </a:r>
            <a:endParaRPr lang="es-MX" dirty="0"/>
          </a:p>
          <a:p>
            <a:r>
              <a:rPr lang="es-MX" dirty="0"/>
              <a:t>Relative</a:t>
            </a:r>
          </a:p>
          <a:p>
            <a:r>
              <a:rPr lang="es-MX" dirty="0" err="1"/>
              <a:t>Absolte</a:t>
            </a:r>
            <a:r>
              <a:rPr lang="es-MX" dirty="0"/>
              <a:t> </a:t>
            </a:r>
          </a:p>
          <a:p>
            <a:r>
              <a:rPr lang="es-MX" dirty="0" err="1"/>
              <a:t>Inline</a:t>
            </a:r>
            <a:r>
              <a:rPr lang="en-US" dirty="0"/>
              <a:t>-block</a:t>
            </a:r>
          </a:p>
          <a:p>
            <a:r>
              <a:rPr lang="en-US" dirty="0"/>
              <a:t>Absolute</a:t>
            </a:r>
          </a:p>
          <a:p>
            <a:r>
              <a:rPr lang="en-US" dirty="0"/>
              <a:t>flex</a:t>
            </a:r>
            <a:endParaRPr lang="es-MX" dirty="0"/>
          </a:p>
        </p:txBody>
      </p:sp>
    </p:spTree>
    <p:extLst>
      <p:ext uri="{BB962C8B-B14F-4D97-AF65-F5344CB8AC3E}">
        <p14:creationId xmlns:p14="http://schemas.microsoft.com/office/powerpoint/2010/main" val="1122616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8DC98C-752B-9F1A-EE07-AF58FE688B04}"/>
              </a:ext>
            </a:extLst>
          </p:cNvPr>
          <p:cNvSpPr>
            <a:spLocks noGrp="1"/>
          </p:cNvSpPr>
          <p:nvPr>
            <p:ph type="title"/>
          </p:nvPr>
        </p:nvSpPr>
        <p:spPr/>
        <p:txBody>
          <a:bodyPr/>
          <a:lstStyle/>
          <a:p>
            <a:r>
              <a:rPr lang="en-US" dirty="0"/>
              <a:t>Grid Layout</a:t>
            </a:r>
            <a:br>
              <a:rPr lang="en-US" dirty="0"/>
            </a:br>
            <a:r>
              <a:rPr lang="en-US" dirty="0"/>
              <a:t>A.K.A </a:t>
            </a:r>
            <a:r>
              <a:rPr lang="en-US" dirty="0" err="1"/>
              <a:t>Grilla</a:t>
            </a:r>
            <a:endParaRPr lang="es-MX" dirty="0"/>
          </a:p>
        </p:txBody>
      </p:sp>
      <p:pic>
        <p:nvPicPr>
          <p:cNvPr id="6" name="Imagen 5">
            <a:extLst>
              <a:ext uri="{FF2B5EF4-FFF2-40B4-BE49-F238E27FC236}">
                <a16:creationId xmlns:a16="http://schemas.microsoft.com/office/drawing/2014/main" id="{A22BB204-311B-5808-AECC-5ED45283D377}"/>
              </a:ext>
            </a:extLst>
          </p:cNvPr>
          <p:cNvPicPr>
            <a:picLocks noChangeAspect="1"/>
          </p:cNvPicPr>
          <p:nvPr/>
        </p:nvPicPr>
        <p:blipFill>
          <a:blip r:embed="rId2"/>
          <a:stretch>
            <a:fillRect/>
          </a:stretch>
        </p:blipFill>
        <p:spPr>
          <a:xfrm>
            <a:off x="4861158" y="435442"/>
            <a:ext cx="3953427" cy="2743583"/>
          </a:xfrm>
          <a:prstGeom prst="rect">
            <a:avLst/>
          </a:prstGeom>
        </p:spPr>
      </p:pic>
      <p:pic>
        <p:nvPicPr>
          <p:cNvPr id="8" name="Imagen 7">
            <a:extLst>
              <a:ext uri="{FF2B5EF4-FFF2-40B4-BE49-F238E27FC236}">
                <a16:creationId xmlns:a16="http://schemas.microsoft.com/office/drawing/2014/main" id="{FF210442-E2E9-F4FB-103F-4AA2305A9FA4}"/>
              </a:ext>
            </a:extLst>
          </p:cNvPr>
          <p:cNvPicPr>
            <a:picLocks noChangeAspect="1"/>
          </p:cNvPicPr>
          <p:nvPr/>
        </p:nvPicPr>
        <p:blipFill>
          <a:blip r:embed="rId3"/>
          <a:stretch>
            <a:fillRect/>
          </a:stretch>
        </p:blipFill>
        <p:spPr>
          <a:xfrm>
            <a:off x="5515855" y="3329387"/>
            <a:ext cx="4572638" cy="3019846"/>
          </a:xfrm>
          <a:prstGeom prst="rect">
            <a:avLst/>
          </a:prstGeom>
        </p:spPr>
      </p:pic>
    </p:spTree>
    <p:extLst>
      <p:ext uri="{BB962C8B-B14F-4D97-AF65-F5344CB8AC3E}">
        <p14:creationId xmlns:p14="http://schemas.microsoft.com/office/powerpoint/2010/main" val="962692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F7F47-8F58-1F74-65CD-FD371025AC23}"/>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41EF02F6-9909-6466-F3ED-E64DDE9C4166}"/>
              </a:ext>
            </a:extLst>
          </p:cNvPr>
          <p:cNvPicPr>
            <a:picLocks noChangeAspect="1"/>
          </p:cNvPicPr>
          <p:nvPr/>
        </p:nvPicPr>
        <p:blipFill>
          <a:blip r:embed="rId2"/>
          <a:stretch>
            <a:fillRect/>
          </a:stretch>
        </p:blipFill>
        <p:spPr>
          <a:xfrm>
            <a:off x="438648" y="475838"/>
            <a:ext cx="4401164" cy="2953162"/>
          </a:xfrm>
          <a:prstGeom prst="rect">
            <a:avLst/>
          </a:prstGeom>
        </p:spPr>
      </p:pic>
      <p:pic>
        <p:nvPicPr>
          <p:cNvPr id="6" name="Imagen 5">
            <a:extLst>
              <a:ext uri="{FF2B5EF4-FFF2-40B4-BE49-F238E27FC236}">
                <a16:creationId xmlns:a16="http://schemas.microsoft.com/office/drawing/2014/main" id="{B01253E9-2516-D5AA-774D-8632C6B37013}"/>
              </a:ext>
            </a:extLst>
          </p:cNvPr>
          <p:cNvPicPr>
            <a:picLocks noChangeAspect="1"/>
          </p:cNvPicPr>
          <p:nvPr/>
        </p:nvPicPr>
        <p:blipFill>
          <a:blip r:embed="rId3"/>
          <a:stretch>
            <a:fillRect/>
          </a:stretch>
        </p:blipFill>
        <p:spPr>
          <a:xfrm>
            <a:off x="438648" y="3429000"/>
            <a:ext cx="5553850" cy="2553056"/>
          </a:xfrm>
          <a:prstGeom prst="rect">
            <a:avLst/>
          </a:prstGeom>
        </p:spPr>
      </p:pic>
      <p:pic>
        <p:nvPicPr>
          <p:cNvPr id="8" name="Imagen 7">
            <a:extLst>
              <a:ext uri="{FF2B5EF4-FFF2-40B4-BE49-F238E27FC236}">
                <a16:creationId xmlns:a16="http://schemas.microsoft.com/office/drawing/2014/main" id="{F750DC86-E4B1-7A70-A5CE-64E97D5E9B50}"/>
              </a:ext>
            </a:extLst>
          </p:cNvPr>
          <p:cNvPicPr>
            <a:picLocks noChangeAspect="1"/>
          </p:cNvPicPr>
          <p:nvPr/>
        </p:nvPicPr>
        <p:blipFill>
          <a:blip r:embed="rId4"/>
          <a:stretch>
            <a:fillRect/>
          </a:stretch>
        </p:blipFill>
        <p:spPr>
          <a:xfrm>
            <a:off x="6655282" y="285311"/>
            <a:ext cx="4172532" cy="3143689"/>
          </a:xfrm>
          <a:prstGeom prst="rect">
            <a:avLst/>
          </a:prstGeom>
        </p:spPr>
      </p:pic>
    </p:spTree>
    <p:extLst>
      <p:ext uri="{BB962C8B-B14F-4D97-AF65-F5344CB8AC3E}">
        <p14:creationId xmlns:p14="http://schemas.microsoft.com/office/powerpoint/2010/main" val="3679218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612F9D-FFAB-A4C5-75C1-9DA61CA70A7E}"/>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2167665F-C29A-6CD6-7290-EF5FE824F6C5}"/>
              </a:ext>
            </a:extLst>
          </p:cNvPr>
          <p:cNvPicPr>
            <a:picLocks noChangeAspect="1"/>
          </p:cNvPicPr>
          <p:nvPr/>
        </p:nvPicPr>
        <p:blipFill>
          <a:blip r:embed="rId2"/>
          <a:stretch>
            <a:fillRect/>
          </a:stretch>
        </p:blipFill>
        <p:spPr>
          <a:xfrm>
            <a:off x="393326" y="1466491"/>
            <a:ext cx="11405348" cy="3623094"/>
          </a:xfrm>
          <a:prstGeom prst="rect">
            <a:avLst/>
          </a:prstGeom>
        </p:spPr>
      </p:pic>
    </p:spTree>
    <p:extLst>
      <p:ext uri="{BB962C8B-B14F-4D97-AF65-F5344CB8AC3E}">
        <p14:creationId xmlns:p14="http://schemas.microsoft.com/office/powerpoint/2010/main" val="1667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586AB-F7C8-083B-4AFF-EA37265D1838}"/>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5E672B2B-B729-564E-1648-3707EC60737C}"/>
              </a:ext>
            </a:extLst>
          </p:cNvPr>
          <p:cNvPicPr>
            <a:picLocks noChangeAspect="1"/>
          </p:cNvPicPr>
          <p:nvPr/>
        </p:nvPicPr>
        <p:blipFill>
          <a:blip r:embed="rId2"/>
          <a:stretch>
            <a:fillRect/>
          </a:stretch>
        </p:blipFill>
        <p:spPr>
          <a:xfrm>
            <a:off x="613871" y="1152207"/>
            <a:ext cx="10604546" cy="4196170"/>
          </a:xfrm>
          <a:prstGeom prst="rect">
            <a:avLst/>
          </a:prstGeom>
        </p:spPr>
      </p:pic>
    </p:spTree>
    <p:extLst>
      <p:ext uri="{BB962C8B-B14F-4D97-AF65-F5344CB8AC3E}">
        <p14:creationId xmlns:p14="http://schemas.microsoft.com/office/powerpoint/2010/main" val="1186958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A331A5-2028-86A9-2400-A5D5F3D1EE87}"/>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7B28DD21-A991-0868-C4A1-82CA310A3532}"/>
              </a:ext>
            </a:extLst>
          </p:cNvPr>
          <p:cNvPicPr>
            <a:picLocks noChangeAspect="1"/>
          </p:cNvPicPr>
          <p:nvPr/>
        </p:nvPicPr>
        <p:blipFill>
          <a:blip r:embed="rId2"/>
          <a:stretch>
            <a:fillRect/>
          </a:stretch>
        </p:blipFill>
        <p:spPr>
          <a:xfrm>
            <a:off x="700135" y="1095049"/>
            <a:ext cx="11123758" cy="4512121"/>
          </a:xfrm>
          <a:prstGeom prst="rect">
            <a:avLst/>
          </a:prstGeom>
        </p:spPr>
      </p:pic>
    </p:spTree>
    <p:extLst>
      <p:ext uri="{BB962C8B-B14F-4D97-AF65-F5344CB8AC3E}">
        <p14:creationId xmlns:p14="http://schemas.microsoft.com/office/powerpoint/2010/main" val="419311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MX" dirty="0"/>
              <a:t>TEMARIO A DESARROLLAR</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a:normAutofit/>
          </a:bodyPr>
          <a:lstStyle/>
          <a:p>
            <a:pPr lvl="1"/>
            <a:r>
              <a:rPr lang="en-MX" dirty="0"/>
              <a:t>INTRODUCCION AL MANEJO DE CONTROL DE VERSIONES</a:t>
            </a:r>
          </a:p>
          <a:p>
            <a:pPr lvl="2"/>
            <a:r>
              <a:rPr lang="en-MX" dirty="0"/>
              <a:t>GIT</a:t>
            </a:r>
          </a:p>
          <a:p>
            <a:pPr lvl="3"/>
            <a:r>
              <a:rPr lang="en-MX" dirty="0"/>
              <a:t>¿Qué es el control de versiones?</a:t>
            </a:r>
          </a:p>
          <a:p>
            <a:pPr lvl="3"/>
            <a:r>
              <a:rPr lang="en-MX" dirty="0"/>
              <a:t>Crear una cuenta y repositorio remoto</a:t>
            </a:r>
          </a:p>
          <a:p>
            <a:pPr lvl="3"/>
            <a:r>
              <a:rPr lang="en-MX" dirty="0"/>
              <a:t>Agregar y subir archivos y cambios</a:t>
            </a:r>
          </a:p>
          <a:p>
            <a:pPr lvl="3"/>
            <a:r>
              <a:rPr lang="en-MX" dirty="0"/>
              <a:t>Ver el log</a:t>
            </a:r>
          </a:p>
          <a:p>
            <a:pPr lvl="3"/>
            <a:r>
              <a:rPr lang="en-MX" dirty="0"/>
              <a:t>Enviar y traer cambios del repositorio remoto</a:t>
            </a:r>
          </a:p>
          <a:p>
            <a:pPr lvl="2"/>
            <a:r>
              <a:rPr lang="en-MX" dirty="0"/>
              <a:t>HTML5 </a:t>
            </a:r>
          </a:p>
          <a:p>
            <a:pPr lvl="3"/>
            <a:r>
              <a:rPr lang="en-MX" dirty="0"/>
              <a:t>HTML 5</a:t>
            </a:r>
          </a:p>
          <a:p>
            <a:pPr lvl="4"/>
            <a:r>
              <a:rPr lang="en-MX" dirty="0"/>
              <a:t>¿Qué es HTML?</a:t>
            </a:r>
          </a:p>
          <a:p>
            <a:pPr lvl="4"/>
            <a:r>
              <a:rPr lang="en-MX" dirty="0"/>
              <a:t>Estructura básica de un documento</a:t>
            </a:r>
          </a:p>
          <a:p>
            <a:pPr lvl="4"/>
            <a:r>
              <a:rPr lang="en-MX" dirty="0"/>
              <a:t>Etiquetas semánticas</a:t>
            </a:r>
          </a:p>
          <a:p>
            <a:pPr lvl="4"/>
            <a:r>
              <a:rPr lang="en-MX" dirty="0"/>
              <a:t>Etiquetas multimedia</a:t>
            </a:r>
          </a:p>
          <a:p>
            <a:pPr lvl="4"/>
            <a:r>
              <a:rPr lang="en-MX" dirty="0"/>
              <a:t>Tablas</a:t>
            </a:r>
          </a:p>
          <a:p>
            <a:endParaRPr lang="en-MX" dirty="0"/>
          </a:p>
        </p:txBody>
      </p:sp>
    </p:spTree>
    <p:extLst>
      <p:ext uri="{BB962C8B-B14F-4D97-AF65-F5344CB8AC3E}">
        <p14:creationId xmlns:p14="http://schemas.microsoft.com/office/powerpoint/2010/main" val="661580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652F88-71D6-7D93-BC61-F4E80CA3A12C}"/>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64F194BD-D46F-E36D-7808-7B9FB5AD6672}"/>
              </a:ext>
            </a:extLst>
          </p:cNvPr>
          <p:cNvPicPr>
            <a:picLocks noChangeAspect="1"/>
          </p:cNvPicPr>
          <p:nvPr/>
        </p:nvPicPr>
        <p:blipFill>
          <a:blip r:embed="rId2"/>
          <a:stretch>
            <a:fillRect/>
          </a:stretch>
        </p:blipFill>
        <p:spPr>
          <a:xfrm>
            <a:off x="576402" y="1114102"/>
            <a:ext cx="11034753" cy="4631090"/>
          </a:xfrm>
          <a:prstGeom prst="rect">
            <a:avLst/>
          </a:prstGeom>
        </p:spPr>
      </p:pic>
    </p:spTree>
    <p:extLst>
      <p:ext uri="{BB962C8B-B14F-4D97-AF65-F5344CB8AC3E}">
        <p14:creationId xmlns:p14="http://schemas.microsoft.com/office/powerpoint/2010/main" val="2007263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D4B57B-7800-B80E-C436-6FE3D5A38AF0}"/>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EC3B0586-F4E4-7804-E9DC-07E7844BEB9A}"/>
              </a:ext>
            </a:extLst>
          </p:cNvPr>
          <p:cNvPicPr>
            <a:picLocks noChangeAspect="1"/>
          </p:cNvPicPr>
          <p:nvPr/>
        </p:nvPicPr>
        <p:blipFill>
          <a:blip r:embed="rId2"/>
          <a:stretch>
            <a:fillRect/>
          </a:stretch>
        </p:blipFill>
        <p:spPr>
          <a:xfrm>
            <a:off x="459649" y="1085523"/>
            <a:ext cx="11494322" cy="4418130"/>
          </a:xfrm>
          <a:prstGeom prst="rect">
            <a:avLst/>
          </a:prstGeom>
        </p:spPr>
      </p:pic>
    </p:spTree>
    <p:extLst>
      <p:ext uri="{BB962C8B-B14F-4D97-AF65-F5344CB8AC3E}">
        <p14:creationId xmlns:p14="http://schemas.microsoft.com/office/powerpoint/2010/main" val="3853674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98640-2724-E9F4-CE05-41128DEEA200}"/>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4D7912F2-A22E-432D-053E-24484EC03100}"/>
              </a:ext>
            </a:extLst>
          </p:cNvPr>
          <p:cNvPicPr>
            <a:picLocks noChangeAspect="1"/>
          </p:cNvPicPr>
          <p:nvPr/>
        </p:nvPicPr>
        <p:blipFill>
          <a:blip r:embed="rId2"/>
          <a:stretch>
            <a:fillRect/>
          </a:stretch>
        </p:blipFill>
        <p:spPr>
          <a:xfrm>
            <a:off x="456413" y="1344896"/>
            <a:ext cx="11522946" cy="4106997"/>
          </a:xfrm>
          <a:prstGeom prst="rect">
            <a:avLst/>
          </a:prstGeom>
        </p:spPr>
      </p:pic>
    </p:spTree>
    <p:extLst>
      <p:ext uri="{BB962C8B-B14F-4D97-AF65-F5344CB8AC3E}">
        <p14:creationId xmlns:p14="http://schemas.microsoft.com/office/powerpoint/2010/main" val="3990379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8C83C7-630F-589C-1FC8-EBC5E1579730}"/>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44526C98-1AF1-8955-C9DD-985E8802D638}"/>
              </a:ext>
            </a:extLst>
          </p:cNvPr>
          <p:cNvPicPr>
            <a:picLocks noChangeAspect="1"/>
          </p:cNvPicPr>
          <p:nvPr/>
        </p:nvPicPr>
        <p:blipFill>
          <a:blip r:embed="rId2"/>
          <a:stretch>
            <a:fillRect/>
          </a:stretch>
        </p:blipFill>
        <p:spPr>
          <a:xfrm>
            <a:off x="500499" y="854291"/>
            <a:ext cx="11327331" cy="5132441"/>
          </a:xfrm>
          <a:prstGeom prst="rect">
            <a:avLst/>
          </a:prstGeom>
        </p:spPr>
      </p:pic>
    </p:spTree>
    <p:extLst>
      <p:ext uri="{BB962C8B-B14F-4D97-AF65-F5344CB8AC3E}">
        <p14:creationId xmlns:p14="http://schemas.microsoft.com/office/powerpoint/2010/main" val="245866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C1B0FA-A413-769D-2867-A7995BE2DA0A}"/>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C5B6D2F1-6247-DBA2-AEE1-B5338780625B}"/>
              </a:ext>
            </a:extLst>
          </p:cNvPr>
          <p:cNvPicPr>
            <a:picLocks noChangeAspect="1"/>
          </p:cNvPicPr>
          <p:nvPr/>
        </p:nvPicPr>
        <p:blipFill>
          <a:blip r:embed="rId2"/>
          <a:stretch>
            <a:fillRect/>
          </a:stretch>
        </p:blipFill>
        <p:spPr>
          <a:xfrm>
            <a:off x="712187" y="611370"/>
            <a:ext cx="10550021" cy="5340856"/>
          </a:xfrm>
          <a:prstGeom prst="rect">
            <a:avLst/>
          </a:prstGeom>
        </p:spPr>
      </p:pic>
    </p:spTree>
    <p:extLst>
      <p:ext uri="{BB962C8B-B14F-4D97-AF65-F5344CB8AC3E}">
        <p14:creationId xmlns:p14="http://schemas.microsoft.com/office/powerpoint/2010/main" val="1843359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68FA4-8CF2-7130-305E-AD7DC6C29778}"/>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05E40C96-49B4-0560-A7E8-2487531C3803}"/>
              </a:ext>
            </a:extLst>
          </p:cNvPr>
          <p:cNvPicPr>
            <a:picLocks noChangeAspect="1"/>
          </p:cNvPicPr>
          <p:nvPr/>
        </p:nvPicPr>
        <p:blipFill>
          <a:blip r:embed="rId2"/>
          <a:stretch>
            <a:fillRect/>
          </a:stretch>
        </p:blipFill>
        <p:spPr>
          <a:xfrm>
            <a:off x="564221" y="796457"/>
            <a:ext cx="11496601" cy="4965987"/>
          </a:xfrm>
          <a:prstGeom prst="rect">
            <a:avLst/>
          </a:prstGeom>
        </p:spPr>
      </p:pic>
    </p:spTree>
    <p:extLst>
      <p:ext uri="{BB962C8B-B14F-4D97-AF65-F5344CB8AC3E}">
        <p14:creationId xmlns:p14="http://schemas.microsoft.com/office/powerpoint/2010/main" val="3422208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CF8E33-8D07-A0C2-67FD-56DF646E7CCD}"/>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4C893484-ABEE-F355-4AA5-DBB5DCF99FB7}"/>
              </a:ext>
            </a:extLst>
          </p:cNvPr>
          <p:cNvPicPr>
            <a:picLocks noChangeAspect="1"/>
          </p:cNvPicPr>
          <p:nvPr/>
        </p:nvPicPr>
        <p:blipFill>
          <a:blip r:embed="rId2"/>
          <a:stretch>
            <a:fillRect/>
          </a:stretch>
        </p:blipFill>
        <p:spPr>
          <a:xfrm>
            <a:off x="362719" y="764013"/>
            <a:ext cx="11466562" cy="5329974"/>
          </a:xfrm>
          <a:prstGeom prst="rect">
            <a:avLst/>
          </a:prstGeom>
        </p:spPr>
      </p:pic>
    </p:spTree>
    <p:extLst>
      <p:ext uri="{BB962C8B-B14F-4D97-AF65-F5344CB8AC3E}">
        <p14:creationId xmlns:p14="http://schemas.microsoft.com/office/powerpoint/2010/main" val="1223312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4C05C-D93F-4CF9-A09C-F26182112AEA}"/>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41F63D76-41B2-9CF1-90B6-D4DB607F8656}"/>
              </a:ext>
            </a:extLst>
          </p:cNvPr>
          <p:cNvPicPr>
            <a:picLocks noChangeAspect="1"/>
          </p:cNvPicPr>
          <p:nvPr/>
        </p:nvPicPr>
        <p:blipFill>
          <a:blip r:embed="rId2"/>
          <a:stretch>
            <a:fillRect/>
          </a:stretch>
        </p:blipFill>
        <p:spPr>
          <a:xfrm>
            <a:off x="534327" y="918485"/>
            <a:ext cx="11123346" cy="4723191"/>
          </a:xfrm>
          <a:prstGeom prst="rect">
            <a:avLst/>
          </a:prstGeom>
        </p:spPr>
      </p:pic>
    </p:spTree>
    <p:extLst>
      <p:ext uri="{BB962C8B-B14F-4D97-AF65-F5344CB8AC3E}">
        <p14:creationId xmlns:p14="http://schemas.microsoft.com/office/powerpoint/2010/main" val="4170492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4C78D-DF36-7E21-7C9D-AD6A325110C4}"/>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FC078841-C6D8-87A3-855D-CD97554D8E3F}"/>
              </a:ext>
            </a:extLst>
          </p:cNvPr>
          <p:cNvPicPr>
            <a:picLocks noChangeAspect="1"/>
          </p:cNvPicPr>
          <p:nvPr/>
        </p:nvPicPr>
        <p:blipFill>
          <a:blip r:embed="rId2"/>
          <a:stretch>
            <a:fillRect/>
          </a:stretch>
        </p:blipFill>
        <p:spPr>
          <a:xfrm>
            <a:off x="597740" y="697903"/>
            <a:ext cx="11037433" cy="5237071"/>
          </a:xfrm>
          <a:prstGeom prst="rect">
            <a:avLst/>
          </a:prstGeom>
        </p:spPr>
      </p:pic>
    </p:spTree>
    <p:extLst>
      <p:ext uri="{BB962C8B-B14F-4D97-AF65-F5344CB8AC3E}">
        <p14:creationId xmlns:p14="http://schemas.microsoft.com/office/powerpoint/2010/main" val="3528287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543A18-7CA2-9E20-AE62-0D96C0492B4B}"/>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98EF30DC-1E7D-B86C-BEFB-E7CC8421A7DE}"/>
              </a:ext>
            </a:extLst>
          </p:cNvPr>
          <p:cNvPicPr>
            <a:picLocks noChangeAspect="1"/>
          </p:cNvPicPr>
          <p:nvPr/>
        </p:nvPicPr>
        <p:blipFill>
          <a:blip r:embed="rId2"/>
          <a:stretch>
            <a:fillRect/>
          </a:stretch>
        </p:blipFill>
        <p:spPr>
          <a:xfrm>
            <a:off x="524057" y="502435"/>
            <a:ext cx="11142909" cy="5104735"/>
          </a:xfrm>
          <a:prstGeom prst="rect">
            <a:avLst/>
          </a:prstGeom>
        </p:spPr>
      </p:pic>
    </p:spTree>
    <p:extLst>
      <p:ext uri="{BB962C8B-B14F-4D97-AF65-F5344CB8AC3E}">
        <p14:creationId xmlns:p14="http://schemas.microsoft.com/office/powerpoint/2010/main" val="2493076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MX" dirty="0"/>
              <a:t>TEMARIO A DESARROLLAR</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numCol="2">
            <a:noAutofit/>
          </a:bodyPr>
          <a:lstStyle/>
          <a:p>
            <a:r>
              <a:rPr lang="en-MX" dirty="0"/>
              <a:t>CSS 3</a:t>
            </a:r>
          </a:p>
          <a:p>
            <a:pPr lvl="1"/>
            <a:r>
              <a:rPr lang="en-MX" dirty="0"/>
              <a:t>Introducción a CSS</a:t>
            </a:r>
          </a:p>
          <a:p>
            <a:pPr lvl="2"/>
            <a:r>
              <a:rPr lang="en-MX" dirty="0"/>
              <a:t>¿Qué es CSS?</a:t>
            </a:r>
          </a:p>
          <a:p>
            <a:pPr lvl="2"/>
            <a:r>
              <a:rPr lang="en-MX" dirty="0"/>
              <a:t>Estructuras de la regla</a:t>
            </a:r>
          </a:p>
          <a:p>
            <a:pPr lvl="2"/>
            <a:r>
              <a:rPr lang="en-MX" dirty="0"/>
              <a:t>Selectores y unidades de estilo</a:t>
            </a:r>
          </a:p>
          <a:p>
            <a:pPr lvl="2"/>
            <a:r>
              <a:rPr lang="en-MX" dirty="0"/>
              <a:t>Propiedades básicas</a:t>
            </a:r>
          </a:p>
          <a:p>
            <a:pPr lvl="2"/>
            <a:r>
              <a:rPr lang="en-MX" dirty="0"/>
              <a:t>Modelo de caja</a:t>
            </a:r>
          </a:p>
          <a:p>
            <a:pPr lvl="2"/>
            <a:r>
              <a:rPr lang="en-MX" dirty="0"/>
              <a:t>Animaciones</a:t>
            </a:r>
          </a:p>
          <a:p>
            <a:pPr lvl="2"/>
            <a:r>
              <a:rPr lang="en-MX" dirty="0"/>
              <a:t>El diseño responsive y Mobile First</a:t>
            </a:r>
          </a:p>
          <a:p>
            <a:r>
              <a:rPr lang="en-MX" dirty="0"/>
              <a:t>BOOTSRAP y FLEX 8 Hrs.</a:t>
            </a:r>
          </a:p>
          <a:p>
            <a:pPr lvl="1"/>
            <a:r>
              <a:rPr lang="en-MX" dirty="0"/>
              <a:t>Bootstrap</a:t>
            </a:r>
          </a:p>
          <a:p>
            <a:pPr lvl="2"/>
            <a:r>
              <a:rPr lang="en-MX" dirty="0"/>
              <a:t>¿Qué es y para qué sirve?</a:t>
            </a:r>
          </a:p>
          <a:p>
            <a:pPr lvl="2"/>
            <a:r>
              <a:rPr lang="en-MX" dirty="0"/>
              <a:t>Integración a HTML</a:t>
            </a:r>
          </a:p>
          <a:p>
            <a:pPr lvl="2"/>
            <a:r>
              <a:rPr lang="en-MX" dirty="0"/>
              <a:t>Filas y columnas</a:t>
            </a:r>
          </a:p>
          <a:p>
            <a:pPr lvl="2"/>
            <a:r>
              <a:rPr lang="en-MX" dirty="0"/>
              <a:t>Responsive web Design</a:t>
            </a:r>
          </a:p>
          <a:p>
            <a:pPr lvl="2"/>
            <a:r>
              <a:rPr lang="en-MX" dirty="0"/>
              <a:t>Utilidades en Bootstrap.</a:t>
            </a:r>
          </a:p>
          <a:p>
            <a:pPr lvl="2"/>
            <a:r>
              <a:rPr lang="en-MX" dirty="0"/>
              <a:t>Componentes Bootstrap</a:t>
            </a:r>
          </a:p>
          <a:p>
            <a:pPr lvl="2"/>
            <a:r>
              <a:rPr lang="en-MX" dirty="0"/>
              <a:t>Uso de FLEX y CSS Grid.</a:t>
            </a:r>
          </a:p>
        </p:txBody>
      </p:sp>
    </p:spTree>
    <p:extLst>
      <p:ext uri="{BB962C8B-B14F-4D97-AF65-F5344CB8AC3E}">
        <p14:creationId xmlns:p14="http://schemas.microsoft.com/office/powerpoint/2010/main" val="543085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15597-338E-569B-09FC-5E370F16DF87}"/>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15016E56-220A-60A7-9FA3-1B22506A6390}"/>
              </a:ext>
            </a:extLst>
          </p:cNvPr>
          <p:cNvPicPr>
            <a:picLocks noChangeAspect="1"/>
          </p:cNvPicPr>
          <p:nvPr/>
        </p:nvPicPr>
        <p:blipFill>
          <a:blip r:embed="rId2"/>
          <a:stretch>
            <a:fillRect/>
          </a:stretch>
        </p:blipFill>
        <p:spPr>
          <a:xfrm>
            <a:off x="88693" y="1102283"/>
            <a:ext cx="12014613" cy="4653434"/>
          </a:xfrm>
          <a:prstGeom prst="rect">
            <a:avLst/>
          </a:prstGeom>
        </p:spPr>
      </p:pic>
    </p:spTree>
    <p:extLst>
      <p:ext uri="{BB962C8B-B14F-4D97-AF65-F5344CB8AC3E}">
        <p14:creationId xmlns:p14="http://schemas.microsoft.com/office/powerpoint/2010/main" val="14998873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36631-0EFF-09D7-A996-397ACF02F354}"/>
              </a:ext>
            </a:extLst>
          </p:cNvPr>
          <p:cNvSpPr>
            <a:spLocks noGrp="1"/>
          </p:cNvSpPr>
          <p:nvPr>
            <p:ph type="title"/>
          </p:nvPr>
        </p:nvSpPr>
        <p:spPr/>
        <p:txBody>
          <a:bodyPr/>
          <a:lstStyle/>
          <a:p>
            <a:r>
              <a:rPr lang="en-US" dirty="0" err="1"/>
              <a:t>FlexBox</a:t>
            </a:r>
            <a:endParaRPr lang="es-MX" dirty="0"/>
          </a:p>
        </p:txBody>
      </p:sp>
      <p:pic>
        <p:nvPicPr>
          <p:cNvPr id="4" name="Imagen 3">
            <a:extLst>
              <a:ext uri="{FF2B5EF4-FFF2-40B4-BE49-F238E27FC236}">
                <a16:creationId xmlns:a16="http://schemas.microsoft.com/office/drawing/2014/main" id="{8FAE8AAB-9CEB-0A8E-A8CA-F08E11D707CA}"/>
              </a:ext>
            </a:extLst>
          </p:cNvPr>
          <p:cNvPicPr>
            <a:picLocks noChangeAspect="1"/>
          </p:cNvPicPr>
          <p:nvPr/>
        </p:nvPicPr>
        <p:blipFill>
          <a:blip r:embed="rId2"/>
          <a:stretch>
            <a:fillRect/>
          </a:stretch>
        </p:blipFill>
        <p:spPr>
          <a:xfrm>
            <a:off x="4883465" y="561575"/>
            <a:ext cx="6220693" cy="5734850"/>
          </a:xfrm>
          <a:prstGeom prst="rect">
            <a:avLst/>
          </a:prstGeom>
        </p:spPr>
      </p:pic>
    </p:spTree>
    <p:extLst>
      <p:ext uri="{BB962C8B-B14F-4D97-AF65-F5344CB8AC3E}">
        <p14:creationId xmlns:p14="http://schemas.microsoft.com/office/powerpoint/2010/main" val="2397500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4FD699-344B-5686-4947-BE4932A2CC54}"/>
              </a:ext>
            </a:extLst>
          </p:cNvPr>
          <p:cNvSpPr>
            <a:spLocks noGrp="1"/>
          </p:cNvSpPr>
          <p:nvPr>
            <p:ph type="title"/>
          </p:nvPr>
        </p:nvSpPr>
        <p:spPr/>
        <p:txBody>
          <a:bodyPr/>
          <a:lstStyle/>
          <a:p>
            <a:r>
              <a:rPr lang="en-US" dirty="0" err="1"/>
              <a:t>Caja</a:t>
            </a:r>
            <a:r>
              <a:rPr lang="en-US" dirty="0"/>
              <a:t> Flexible</a:t>
            </a:r>
            <a:endParaRPr lang="es-MX" dirty="0"/>
          </a:p>
        </p:txBody>
      </p:sp>
      <p:pic>
        <p:nvPicPr>
          <p:cNvPr id="4" name="Imagen 3">
            <a:extLst>
              <a:ext uri="{FF2B5EF4-FFF2-40B4-BE49-F238E27FC236}">
                <a16:creationId xmlns:a16="http://schemas.microsoft.com/office/drawing/2014/main" id="{18F51810-A2D0-BF8F-4660-A1FF517EE8C8}"/>
              </a:ext>
            </a:extLst>
          </p:cNvPr>
          <p:cNvPicPr>
            <a:picLocks noChangeAspect="1"/>
          </p:cNvPicPr>
          <p:nvPr/>
        </p:nvPicPr>
        <p:blipFill>
          <a:blip r:embed="rId2"/>
          <a:stretch>
            <a:fillRect/>
          </a:stretch>
        </p:blipFill>
        <p:spPr>
          <a:xfrm>
            <a:off x="4585966" y="1854899"/>
            <a:ext cx="6918243" cy="2951467"/>
          </a:xfrm>
          <a:prstGeom prst="rect">
            <a:avLst/>
          </a:prstGeom>
        </p:spPr>
      </p:pic>
    </p:spTree>
    <p:extLst>
      <p:ext uri="{BB962C8B-B14F-4D97-AF65-F5344CB8AC3E}">
        <p14:creationId xmlns:p14="http://schemas.microsoft.com/office/powerpoint/2010/main" val="440600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1A6FB-9D05-9180-0AAD-989AA24B6900}"/>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F0E07637-4F6B-8D52-F692-8091AFBE3379}"/>
              </a:ext>
            </a:extLst>
          </p:cNvPr>
          <p:cNvPicPr>
            <a:picLocks noChangeAspect="1"/>
          </p:cNvPicPr>
          <p:nvPr/>
        </p:nvPicPr>
        <p:blipFill>
          <a:blip r:embed="rId2"/>
          <a:stretch>
            <a:fillRect/>
          </a:stretch>
        </p:blipFill>
        <p:spPr>
          <a:xfrm>
            <a:off x="689808" y="599680"/>
            <a:ext cx="10812384" cy="5658640"/>
          </a:xfrm>
          <a:prstGeom prst="rect">
            <a:avLst/>
          </a:prstGeom>
        </p:spPr>
      </p:pic>
    </p:spTree>
    <p:extLst>
      <p:ext uri="{BB962C8B-B14F-4D97-AF65-F5344CB8AC3E}">
        <p14:creationId xmlns:p14="http://schemas.microsoft.com/office/powerpoint/2010/main" val="4191766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85D068-0F14-44CB-4CDE-18B167D8572E}"/>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39F4BD9C-150B-4CD0-B4B7-65B2D00DF7B4}"/>
              </a:ext>
            </a:extLst>
          </p:cNvPr>
          <p:cNvPicPr>
            <a:picLocks noChangeAspect="1"/>
          </p:cNvPicPr>
          <p:nvPr/>
        </p:nvPicPr>
        <p:blipFill>
          <a:blip r:embed="rId2"/>
          <a:stretch>
            <a:fillRect/>
          </a:stretch>
        </p:blipFill>
        <p:spPr>
          <a:xfrm>
            <a:off x="641867" y="809259"/>
            <a:ext cx="10183646" cy="5239481"/>
          </a:xfrm>
          <a:prstGeom prst="rect">
            <a:avLst/>
          </a:prstGeom>
        </p:spPr>
      </p:pic>
    </p:spTree>
    <p:extLst>
      <p:ext uri="{BB962C8B-B14F-4D97-AF65-F5344CB8AC3E}">
        <p14:creationId xmlns:p14="http://schemas.microsoft.com/office/powerpoint/2010/main" val="2849317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08DA1-E9F3-43EC-361E-B2182EB3F055}"/>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573C8248-76E8-CE6A-ADFB-C6D3BEAF270C}"/>
              </a:ext>
            </a:extLst>
          </p:cNvPr>
          <p:cNvPicPr>
            <a:picLocks noChangeAspect="1"/>
          </p:cNvPicPr>
          <p:nvPr/>
        </p:nvPicPr>
        <p:blipFill>
          <a:blip r:embed="rId2"/>
          <a:stretch>
            <a:fillRect/>
          </a:stretch>
        </p:blipFill>
        <p:spPr>
          <a:xfrm>
            <a:off x="751729" y="513943"/>
            <a:ext cx="10688542" cy="5830114"/>
          </a:xfrm>
          <a:prstGeom prst="rect">
            <a:avLst/>
          </a:prstGeom>
        </p:spPr>
      </p:pic>
    </p:spTree>
    <p:extLst>
      <p:ext uri="{BB962C8B-B14F-4D97-AF65-F5344CB8AC3E}">
        <p14:creationId xmlns:p14="http://schemas.microsoft.com/office/powerpoint/2010/main" val="3752578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0BB4E-88E4-64A8-5CFC-DEA76D7F263C}"/>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525933C6-A05F-E0E8-EF78-C64F72EE34B1}"/>
              </a:ext>
            </a:extLst>
          </p:cNvPr>
          <p:cNvPicPr>
            <a:picLocks noChangeAspect="1"/>
          </p:cNvPicPr>
          <p:nvPr/>
        </p:nvPicPr>
        <p:blipFill>
          <a:blip r:embed="rId2"/>
          <a:stretch>
            <a:fillRect/>
          </a:stretch>
        </p:blipFill>
        <p:spPr>
          <a:xfrm>
            <a:off x="756492" y="566338"/>
            <a:ext cx="10679015" cy="5725324"/>
          </a:xfrm>
          <a:prstGeom prst="rect">
            <a:avLst/>
          </a:prstGeom>
        </p:spPr>
      </p:pic>
    </p:spTree>
    <p:extLst>
      <p:ext uri="{BB962C8B-B14F-4D97-AF65-F5344CB8AC3E}">
        <p14:creationId xmlns:p14="http://schemas.microsoft.com/office/powerpoint/2010/main" val="2741988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FDF9AA-9034-9EF0-30C2-8360C66AF5E6}"/>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2F9E9A41-3EB7-07D2-53B7-591C864F36E5}"/>
              </a:ext>
            </a:extLst>
          </p:cNvPr>
          <p:cNvPicPr>
            <a:picLocks noChangeAspect="1"/>
          </p:cNvPicPr>
          <p:nvPr/>
        </p:nvPicPr>
        <p:blipFill>
          <a:blip r:embed="rId2"/>
          <a:stretch>
            <a:fillRect/>
          </a:stretch>
        </p:blipFill>
        <p:spPr>
          <a:xfrm>
            <a:off x="683990" y="556811"/>
            <a:ext cx="10619377" cy="5821350"/>
          </a:xfrm>
          <a:prstGeom prst="rect">
            <a:avLst/>
          </a:prstGeom>
        </p:spPr>
      </p:pic>
    </p:spTree>
    <p:extLst>
      <p:ext uri="{BB962C8B-B14F-4D97-AF65-F5344CB8AC3E}">
        <p14:creationId xmlns:p14="http://schemas.microsoft.com/office/powerpoint/2010/main" val="948227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24603D-E45D-6BA4-A46F-7EEE82C9CB0C}"/>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100EC5F4-D69D-DB15-7B47-AF8617402E27}"/>
              </a:ext>
            </a:extLst>
          </p:cNvPr>
          <p:cNvPicPr>
            <a:picLocks noChangeAspect="1"/>
          </p:cNvPicPr>
          <p:nvPr/>
        </p:nvPicPr>
        <p:blipFill>
          <a:blip r:embed="rId2"/>
          <a:stretch>
            <a:fillRect/>
          </a:stretch>
        </p:blipFill>
        <p:spPr>
          <a:xfrm>
            <a:off x="607252" y="723522"/>
            <a:ext cx="10696115" cy="5533145"/>
          </a:xfrm>
          <a:prstGeom prst="rect">
            <a:avLst/>
          </a:prstGeom>
        </p:spPr>
      </p:pic>
    </p:spTree>
    <p:extLst>
      <p:ext uri="{BB962C8B-B14F-4D97-AF65-F5344CB8AC3E}">
        <p14:creationId xmlns:p14="http://schemas.microsoft.com/office/powerpoint/2010/main" val="23100663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9A0EAB-F981-C993-EBB8-F19C1B08885F}"/>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E0D75B13-890B-98C9-9BAB-A8BDE299FC76}"/>
              </a:ext>
            </a:extLst>
          </p:cNvPr>
          <p:cNvPicPr>
            <a:picLocks noChangeAspect="1"/>
          </p:cNvPicPr>
          <p:nvPr/>
        </p:nvPicPr>
        <p:blipFill>
          <a:blip r:embed="rId2"/>
          <a:stretch>
            <a:fillRect/>
          </a:stretch>
        </p:blipFill>
        <p:spPr>
          <a:xfrm>
            <a:off x="740621" y="904522"/>
            <a:ext cx="10678285" cy="5289244"/>
          </a:xfrm>
          <a:prstGeom prst="rect">
            <a:avLst/>
          </a:prstGeom>
        </p:spPr>
      </p:pic>
    </p:spTree>
    <p:extLst>
      <p:ext uri="{BB962C8B-B14F-4D97-AF65-F5344CB8AC3E}">
        <p14:creationId xmlns:p14="http://schemas.microsoft.com/office/powerpoint/2010/main" val="2736943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MX" dirty="0"/>
              <a:t>BENEFICIOS DEL CURSO</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numCol="1">
            <a:noAutofit/>
          </a:bodyPr>
          <a:lstStyle/>
          <a:p>
            <a:r>
              <a:rPr lang="es-ES" dirty="0"/>
              <a:t>El alumno identificara el manejo adecuado de un repositorio de documentos.</a:t>
            </a:r>
            <a:endParaRPr lang="en-MX" dirty="0"/>
          </a:p>
          <a:p>
            <a:r>
              <a:rPr lang="es-ES" dirty="0"/>
              <a:t>El alumno será capaz de conocer los componentes de una página HTML y abrir la puerta para iniciar con el desarrollo web.</a:t>
            </a:r>
            <a:endParaRPr lang="en-MX" dirty="0"/>
          </a:p>
          <a:p>
            <a:r>
              <a:rPr lang="es-ES" dirty="0"/>
              <a:t>El alumno entenderá como es el funcionamiento de las páginas web que visita cotidianamente.</a:t>
            </a:r>
            <a:endParaRPr lang="en-MX" dirty="0"/>
          </a:p>
        </p:txBody>
      </p:sp>
      <p:pic>
        <p:nvPicPr>
          <p:cNvPr id="30722" name="Picture 2" descr="Full Stack Developers: 10 Benefits of Hiring Full Stack Dev">
            <a:extLst>
              <a:ext uri="{FF2B5EF4-FFF2-40B4-BE49-F238E27FC236}">
                <a16:creationId xmlns:a16="http://schemas.microsoft.com/office/drawing/2014/main" id="{3F63240C-0384-4A49-9393-6110C3871B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914" b="11569"/>
          <a:stretch/>
        </p:blipFill>
        <p:spPr bwMode="auto">
          <a:xfrm>
            <a:off x="9022957" y="5495087"/>
            <a:ext cx="2169977" cy="93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965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49FC1A-465B-36BA-DA50-50752E485ED5}"/>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4A408244-0418-16B7-3214-AE62C8AC6880}"/>
              </a:ext>
            </a:extLst>
          </p:cNvPr>
          <p:cNvPicPr>
            <a:picLocks noChangeAspect="1"/>
          </p:cNvPicPr>
          <p:nvPr/>
        </p:nvPicPr>
        <p:blipFill>
          <a:blip r:embed="rId2"/>
          <a:stretch>
            <a:fillRect/>
          </a:stretch>
        </p:blipFill>
        <p:spPr>
          <a:xfrm>
            <a:off x="561202" y="542522"/>
            <a:ext cx="11069595" cy="5772956"/>
          </a:xfrm>
          <a:prstGeom prst="rect">
            <a:avLst/>
          </a:prstGeom>
        </p:spPr>
      </p:pic>
    </p:spTree>
    <p:extLst>
      <p:ext uri="{BB962C8B-B14F-4D97-AF65-F5344CB8AC3E}">
        <p14:creationId xmlns:p14="http://schemas.microsoft.com/office/powerpoint/2010/main" val="2625868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784F8-65D5-1920-5A4B-B47239CC7CE6}"/>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12E0BCCD-3FD1-EBAF-196B-13C41516DE5C}"/>
              </a:ext>
            </a:extLst>
          </p:cNvPr>
          <p:cNvPicPr>
            <a:picLocks noChangeAspect="1"/>
          </p:cNvPicPr>
          <p:nvPr/>
        </p:nvPicPr>
        <p:blipFill>
          <a:blip r:embed="rId2"/>
          <a:stretch>
            <a:fillRect/>
          </a:stretch>
        </p:blipFill>
        <p:spPr>
          <a:xfrm>
            <a:off x="594544" y="523469"/>
            <a:ext cx="11002911" cy="5811061"/>
          </a:xfrm>
          <a:prstGeom prst="rect">
            <a:avLst/>
          </a:prstGeom>
        </p:spPr>
      </p:pic>
    </p:spTree>
    <p:extLst>
      <p:ext uri="{BB962C8B-B14F-4D97-AF65-F5344CB8AC3E}">
        <p14:creationId xmlns:p14="http://schemas.microsoft.com/office/powerpoint/2010/main" val="288547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13B256-49FA-230F-93C7-E020A4F1D75E}"/>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370DF064-8ECA-3393-DAB5-6CB4D2722589}"/>
              </a:ext>
            </a:extLst>
          </p:cNvPr>
          <p:cNvPicPr>
            <a:picLocks noChangeAspect="1"/>
          </p:cNvPicPr>
          <p:nvPr/>
        </p:nvPicPr>
        <p:blipFill>
          <a:blip r:embed="rId2"/>
          <a:stretch>
            <a:fillRect/>
          </a:stretch>
        </p:blipFill>
        <p:spPr>
          <a:xfrm>
            <a:off x="70596" y="861654"/>
            <a:ext cx="12050807" cy="5134692"/>
          </a:xfrm>
          <a:prstGeom prst="rect">
            <a:avLst/>
          </a:prstGeom>
        </p:spPr>
      </p:pic>
    </p:spTree>
    <p:extLst>
      <p:ext uri="{BB962C8B-B14F-4D97-AF65-F5344CB8AC3E}">
        <p14:creationId xmlns:p14="http://schemas.microsoft.com/office/powerpoint/2010/main" val="2362262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B03E2-3D80-FE6C-4AE7-C43DBF9546C6}"/>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B85B0614-535D-81EB-5F3C-05F7D8EB30D9}"/>
              </a:ext>
            </a:extLst>
          </p:cNvPr>
          <p:cNvPicPr>
            <a:picLocks noChangeAspect="1"/>
          </p:cNvPicPr>
          <p:nvPr/>
        </p:nvPicPr>
        <p:blipFill>
          <a:blip r:embed="rId2"/>
          <a:stretch>
            <a:fillRect/>
          </a:stretch>
        </p:blipFill>
        <p:spPr>
          <a:xfrm>
            <a:off x="0" y="995914"/>
            <a:ext cx="12192000" cy="4866172"/>
          </a:xfrm>
          <a:prstGeom prst="rect">
            <a:avLst/>
          </a:prstGeom>
        </p:spPr>
      </p:pic>
    </p:spTree>
    <p:extLst>
      <p:ext uri="{BB962C8B-B14F-4D97-AF65-F5344CB8AC3E}">
        <p14:creationId xmlns:p14="http://schemas.microsoft.com/office/powerpoint/2010/main" val="3769749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38E2D5-0690-EBCC-F5FB-C9746A892E56}"/>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FA644FD3-8D7E-978A-397C-0A02F242E097}"/>
              </a:ext>
            </a:extLst>
          </p:cNvPr>
          <p:cNvPicPr>
            <a:picLocks noChangeAspect="1"/>
          </p:cNvPicPr>
          <p:nvPr/>
        </p:nvPicPr>
        <p:blipFill>
          <a:blip r:embed="rId2"/>
          <a:stretch>
            <a:fillRect/>
          </a:stretch>
        </p:blipFill>
        <p:spPr>
          <a:xfrm>
            <a:off x="0" y="598714"/>
            <a:ext cx="12192000" cy="5660572"/>
          </a:xfrm>
          <a:prstGeom prst="rect">
            <a:avLst/>
          </a:prstGeom>
        </p:spPr>
      </p:pic>
    </p:spTree>
    <p:extLst>
      <p:ext uri="{BB962C8B-B14F-4D97-AF65-F5344CB8AC3E}">
        <p14:creationId xmlns:p14="http://schemas.microsoft.com/office/powerpoint/2010/main" val="2662953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F5D2374-DEBF-38FD-9545-8E1B192F71C9}"/>
              </a:ext>
            </a:extLst>
          </p:cNvPr>
          <p:cNvSpPr>
            <a:spLocks noGrp="1"/>
          </p:cNvSpPr>
          <p:nvPr>
            <p:ph type="ctrTitle"/>
          </p:nvPr>
        </p:nvSpPr>
        <p:spPr/>
        <p:txBody>
          <a:bodyPr/>
          <a:lstStyle/>
          <a:p>
            <a:r>
              <a:rPr lang="es-MX" dirty="0"/>
              <a:t>Responsive</a:t>
            </a:r>
          </a:p>
        </p:txBody>
      </p:sp>
      <p:sp>
        <p:nvSpPr>
          <p:cNvPr id="4" name="Subtítulo 3">
            <a:extLst>
              <a:ext uri="{FF2B5EF4-FFF2-40B4-BE49-F238E27FC236}">
                <a16:creationId xmlns:a16="http://schemas.microsoft.com/office/drawing/2014/main" id="{1E4E286E-D4CD-2029-3E09-3CBE8BFEEC10}"/>
              </a:ext>
            </a:extLst>
          </p:cNvPr>
          <p:cNvSpPr>
            <a:spLocks noGrp="1"/>
          </p:cNvSpPr>
          <p:nvPr>
            <p:ph type="subTitle" idx="1"/>
          </p:nvPr>
        </p:nvSpPr>
        <p:spPr/>
        <p:txBody>
          <a:bodyPr/>
          <a:lstStyle/>
          <a:p>
            <a:r>
              <a:rPr lang="es-MX"/>
              <a:t>MEDIA QUERYS</a:t>
            </a:r>
          </a:p>
        </p:txBody>
      </p:sp>
    </p:spTree>
    <p:extLst>
      <p:ext uri="{BB962C8B-B14F-4D97-AF65-F5344CB8AC3E}">
        <p14:creationId xmlns:p14="http://schemas.microsoft.com/office/powerpoint/2010/main" val="3524778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3C6228-5C9F-3CED-04FB-C453689D9098}"/>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816B2253-AE8C-F1CD-0EC0-B0F03FECBD45}"/>
              </a:ext>
            </a:extLst>
          </p:cNvPr>
          <p:cNvPicPr>
            <a:picLocks noChangeAspect="1"/>
          </p:cNvPicPr>
          <p:nvPr/>
        </p:nvPicPr>
        <p:blipFill>
          <a:blip r:embed="rId2"/>
          <a:stretch>
            <a:fillRect/>
          </a:stretch>
        </p:blipFill>
        <p:spPr>
          <a:xfrm>
            <a:off x="798450" y="339878"/>
            <a:ext cx="9395417" cy="5964506"/>
          </a:xfrm>
          <a:prstGeom prst="rect">
            <a:avLst/>
          </a:prstGeom>
        </p:spPr>
      </p:pic>
    </p:spTree>
    <p:extLst>
      <p:ext uri="{BB962C8B-B14F-4D97-AF65-F5344CB8AC3E}">
        <p14:creationId xmlns:p14="http://schemas.microsoft.com/office/powerpoint/2010/main" val="17311100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CEC9A4-4737-BB85-1BFD-2905AB1FCBE5}"/>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195853EF-96AF-20CD-DDC1-D89C736F3FB4}"/>
              </a:ext>
            </a:extLst>
          </p:cNvPr>
          <p:cNvPicPr>
            <a:picLocks noChangeAspect="1"/>
          </p:cNvPicPr>
          <p:nvPr/>
        </p:nvPicPr>
        <p:blipFill>
          <a:blip r:embed="rId2"/>
          <a:stretch>
            <a:fillRect/>
          </a:stretch>
        </p:blipFill>
        <p:spPr>
          <a:xfrm>
            <a:off x="748986" y="972695"/>
            <a:ext cx="4496427" cy="5210902"/>
          </a:xfrm>
          <a:prstGeom prst="rect">
            <a:avLst/>
          </a:prstGeom>
        </p:spPr>
      </p:pic>
      <p:pic>
        <p:nvPicPr>
          <p:cNvPr id="6" name="Imagen 5">
            <a:extLst>
              <a:ext uri="{FF2B5EF4-FFF2-40B4-BE49-F238E27FC236}">
                <a16:creationId xmlns:a16="http://schemas.microsoft.com/office/drawing/2014/main" id="{80DA3F8F-3AB0-708C-4626-C269499A6A9E}"/>
              </a:ext>
            </a:extLst>
          </p:cNvPr>
          <p:cNvPicPr>
            <a:picLocks noChangeAspect="1"/>
          </p:cNvPicPr>
          <p:nvPr/>
        </p:nvPicPr>
        <p:blipFill>
          <a:blip r:embed="rId3"/>
          <a:stretch>
            <a:fillRect/>
          </a:stretch>
        </p:blipFill>
        <p:spPr>
          <a:xfrm>
            <a:off x="6946589" y="1048905"/>
            <a:ext cx="2781688" cy="5134692"/>
          </a:xfrm>
          <a:prstGeom prst="rect">
            <a:avLst/>
          </a:prstGeom>
        </p:spPr>
      </p:pic>
    </p:spTree>
    <p:extLst>
      <p:ext uri="{BB962C8B-B14F-4D97-AF65-F5344CB8AC3E}">
        <p14:creationId xmlns:p14="http://schemas.microsoft.com/office/powerpoint/2010/main" val="3140011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6B491B-BA69-01A3-CB17-C9A52E185413}"/>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F39CBF50-2205-A9FA-0A99-58DFD19836C2}"/>
              </a:ext>
            </a:extLst>
          </p:cNvPr>
          <p:cNvPicPr>
            <a:picLocks noChangeAspect="1"/>
          </p:cNvPicPr>
          <p:nvPr/>
        </p:nvPicPr>
        <p:blipFill>
          <a:blip r:embed="rId2"/>
          <a:stretch>
            <a:fillRect/>
          </a:stretch>
        </p:blipFill>
        <p:spPr>
          <a:xfrm>
            <a:off x="815259" y="307688"/>
            <a:ext cx="10488109" cy="6242623"/>
          </a:xfrm>
          <a:prstGeom prst="rect">
            <a:avLst/>
          </a:prstGeom>
        </p:spPr>
      </p:pic>
    </p:spTree>
    <p:extLst>
      <p:ext uri="{BB962C8B-B14F-4D97-AF65-F5344CB8AC3E}">
        <p14:creationId xmlns:p14="http://schemas.microsoft.com/office/powerpoint/2010/main" val="3292620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D31A2-3AEE-2E9E-0430-BC50D7C7C830}"/>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32A7258C-FDBD-6A7E-5CEE-DDDE4BBE303E}"/>
              </a:ext>
            </a:extLst>
          </p:cNvPr>
          <p:cNvPicPr>
            <a:picLocks noChangeAspect="1"/>
          </p:cNvPicPr>
          <p:nvPr/>
        </p:nvPicPr>
        <p:blipFill>
          <a:blip r:embed="rId2"/>
          <a:stretch>
            <a:fillRect/>
          </a:stretch>
        </p:blipFill>
        <p:spPr>
          <a:xfrm>
            <a:off x="726028" y="205461"/>
            <a:ext cx="8443373" cy="6275626"/>
          </a:xfrm>
          <a:prstGeom prst="rect">
            <a:avLst/>
          </a:prstGeom>
        </p:spPr>
      </p:pic>
    </p:spTree>
    <p:extLst>
      <p:ext uri="{BB962C8B-B14F-4D97-AF65-F5344CB8AC3E}">
        <p14:creationId xmlns:p14="http://schemas.microsoft.com/office/powerpoint/2010/main" val="1664745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MX" dirty="0"/>
              <a:t>REGLAS DE OPERACIÓN</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numCol="1">
            <a:noAutofit/>
          </a:bodyPr>
          <a:lstStyle/>
          <a:p>
            <a:r>
              <a:rPr lang="es-ES" dirty="0"/>
              <a:t>Dentro del curso tenemos algunas reglas para mantener la mejor comunicación y orden en el aprendizaje que desarrollaremos entre las reglas que respetaremos serán:</a:t>
            </a:r>
          </a:p>
          <a:p>
            <a:pPr marL="800100" lvl="1" indent="-342900">
              <a:buFont typeface="Symbol" pitchFamily="2" charset="2"/>
              <a:buChar char=""/>
            </a:pPr>
            <a:r>
              <a:rPr lang="en-MX" dirty="0"/>
              <a:t>Respeto</a:t>
            </a:r>
          </a:p>
          <a:p>
            <a:pPr marL="800100" lvl="1" indent="-342900">
              <a:buFont typeface="Symbol" pitchFamily="2" charset="2"/>
              <a:buChar char=""/>
            </a:pPr>
            <a:r>
              <a:rPr lang="en-MX" dirty="0"/>
              <a:t>Participación</a:t>
            </a:r>
          </a:p>
          <a:p>
            <a:pPr marL="800100" lvl="1" indent="-342900">
              <a:buFont typeface="Symbol" pitchFamily="2" charset="2"/>
              <a:buChar char=""/>
            </a:pPr>
            <a:r>
              <a:rPr lang="en-MX" dirty="0"/>
              <a:t>Puntualidad</a:t>
            </a:r>
          </a:p>
          <a:p>
            <a:pPr marL="800100" lvl="1" indent="-342900">
              <a:buFont typeface="Symbol" pitchFamily="2" charset="2"/>
              <a:buChar char=""/>
            </a:pPr>
            <a:r>
              <a:rPr lang="en-MX" dirty="0"/>
              <a:t>Atención a las instrucciones.</a:t>
            </a:r>
          </a:p>
          <a:p>
            <a:pPr marL="800100" lvl="1" indent="-342900">
              <a:buFont typeface="Symbol" pitchFamily="2" charset="2"/>
              <a:buChar char=""/>
            </a:pPr>
            <a:r>
              <a:rPr lang="en-MX" dirty="0"/>
              <a:t>En cualquier momento puedes participar o aportar algo a la clase.</a:t>
            </a:r>
          </a:p>
          <a:p>
            <a:pPr lvl="1"/>
            <a:endParaRPr lang="es-ES" dirty="0"/>
          </a:p>
          <a:p>
            <a:endParaRPr lang="en-MX" dirty="0"/>
          </a:p>
        </p:txBody>
      </p:sp>
    </p:spTree>
    <p:extLst>
      <p:ext uri="{BB962C8B-B14F-4D97-AF65-F5344CB8AC3E}">
        <p14:creationId xmlns:p14="http://schemas.microsoft.com/office/powerpoint/2010/main" val="3312209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AA1C52-9037-B7D1-967C-CC9AD0B3B3C9}"/>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10F90197-1E79-5704-452C-6ED0A9DA4171}"/>
              </a:ext>
            </a:extLst>
          </p:cNvPr>
          <p:cNvPicPr>
            <a:picLocks noChangeAspect="1"/>
          </p:cNvPicPr>
          <p:nvPr/>
        </p:nvPicPr>
        <p:blipFill>
          <a:blip r:embed="rId2"/>
          <a:stretch>
            <a:fillRect/>
          </a:stretch>
        </p:blipFill>
        <p:spPr>
          <a:xfrm>
            <a:off x="528083" y="114436"/>
            <a:ext cx="9267849" cy="6575389"/>
          </a:xfrm>
          <a:prstGeom prst="rect">
            <a:avLst/>
          </a:prstGeom>
        </p:spPr>
      </p:pic>
    </p:spTree>
    <p:extLst>
      <p:ext uri="{BB962C8B-B14F-4D97-AF65-F5344CB8AC3E}">
        <p14:creationId xmlns:p14="http://schemas.microsoft.com/office/powerpoint/2010/main" val="704812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2843AD-5575-EE02-725C-5D3D09343999}"/>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39160D27-49DC-E3F2-07F9-D16BA135AEF6}"/>
              </a:ext>
            </a:extLst>
          </p:cNvPr>
          <p:cNvPicPr>
            <a:picLocks noChangeAspect="1"/>
          </p:cNvPicPr>
          <p:nvPr/>
        </p:nvPicPr>
        <p:blipFill>
          <a:blip r:embed="rId2"/>
          <a:stretch>
            <a:fillRect/>
          </a:stretch>
        </p:blipFill>
        <p:spPr>
          <a:xfrm>
            <a:off x="712787" y="178476"/>
            <a:ext cx="8871480" cy="6397273"/>
          </a:xfrm>
          <a:prstGeom prst="rect">
            <a:avLst/>
          </a:prstGeom>
        </p:spPr>
      </p:pic>
    </p:spTree>
    <p:extLst>
      <p:ext uri="{BB962C8B-B14F-4D97-AF65-F5344CB8AC3E}">
        <p14:creationId xmlns:p14="http://schemas.microsoft.com/office/powerpoint/2010/main" val="3767762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BOOTSTRAP Y FLEX</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lstStyle/>
          <a:p>
            <a:pPr marL="0" indent="0" algn="just">
              <a:buNone/>
            </a:pPr>
            <a:r>
              <a:rPr lang="es-ES_tradnl" dirty="0"/>
              <a:t>BOOTSTRAP</a:t>
            </a:r>
          </a:p>
          <a:p>
            <a:pPr algn="just"/>
            <a:r>
              <a:rPr lang="es-ES_tradnl" dirty="0"/>
              <a:t>Bootstrap es un framework CSS y JavaScript diseñado para la creación de interfaces limpias y con un diseño responsive. Además, ofrece un amplio abanico de herramientas y funciones, de manera que los usuarios pueden crear prácticamente cualquier tipo de sitio web haciendo uso de los mismos.</a:t>
            </a:r>
          </a:p>
        </p:txBody>
      </p:sp>
      <p:pic>
        <p:nvPicPr>
          <p:cNvPr id="25602" name="Picture 2">
            <a:extLst>
              <a:ext uri="{FF2B5EF4-FFF2-40B4-BE49-F238E27FC236}">
                <a16:creationId xmlns:a16="http://schemas.microsoft.com/office/drawing/2014/main" id="{D0AAE682-859F-B722-EC14-CB930C5EC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684" y="5023108"/>
            <a:ext cx="3278716" cy="170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493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ED864-FA94-60D8-E645-AC272489522B}"/>
              </a:ext>
            </a:extLst>
          </p:cNvPr>
          <p:cNvSpPr>
            <a:spLocks noGrp="1"/>
          </p:cNvSpPr>
          <p:nvPr>
            <p:ph type="title"/>
          </p:nvPr>
        </p:nvSpPr>
        <p:spPr/>
        <p:txBody>
          <a:bodyPr/>
          <a:lstStyle/>
          <a:p>
            <a:r>
              <a:rPr lang="en-US" dirty="0"/>
              <a:t>V</a:t>
            </a:r>
            <a:endParaRPr lang="es-MX" dirty="0"/>
          </a:p>
        </p:txBody>
      </p:sp>
      <p:sp>
        <p:nvSpPr>
          <p:cNvPr id="3" name="Marcador de contenido 2">
            <a:extLst>
              <a:ext uri="{FF2B5EF4-FFF2-40B4-BE49-F238E27FC236}">
                <a16:creationId xmlns:a16="http://schemas.microsoft.com/office/drawing/2014/main" id="{603D8AF9-D7FA-104F-D90D-20721C37DAA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1414F60-BD36-3C94-9FEE-3A51C69B5171}"/>
              </a:ext>
            </a:extLst>
          </p:cNvPr>
          <p:cNvPicPr>
            <a:picLocks noChangeAspect="1"/>
          </p:cNvPicPr>
          <p:nvPr/>
        </p:nvPicPr>
        <p:blipFill>
          <a:blip r:embed="rId2"/>
          <a:stretch>
            <a:fillRect/>
          </a:stretch>
        </p:blipFill>
        <p:spPr>
          <a:xfrm>
            <a:off x="775835" y="192837"/>
            <a:ext cx="9434965" cy="6669544"/>
          </a:xfrm>
          <a:prstGeom prst="rect">
            <a:avLst/>
          </a:prstGeom>
        </p:spPr>
      </p:pic>
    </p:spTree>
    <p:extLst>
      <p:ext uri="{BB962C8B-B14F-4D97-AF65-F5344CB8AC3E}">
        <p14:creationId xmlns:p14="http://schemas.microsoft.com/office/powerpoint/2010/main" val="2401474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D40DE0-F4F0-33DC-7484-60136ED6B01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E4CB02A-E57F-0BAF-5434-F4678356634D}"/>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8896E968-37C4-0503-FFCA-25CA5AE65D07}"/>
              </a:ext>
            </a:extLst>
          </p:cNvPr>
          <p:cNvPicPr>
            <a:picLocks noChangeAspect="1"/>
          </p:cNvPicPr>
          <p:nvPr/>
        </p:nvPicPr>
        <p:blipFill>
          <a:blip r:embed="rId2"/>
          <a:stretch>
            <a:fillRect/>
          </a:stretch>
        </p:blipFill>
        <p:spPr>
          <a:xfrm>
            <a:off x="512280" y="1353392"/>
            <a:ext cx="5482120" cy="3940273"/>
          </a:xfrm>
          <a:prstGeom prst="rect">
            <a:avLst/>
          </a:prstGeom>
        </p:spPr>
      </p:pic>
    </p:spTree>
    <p:extLst>
      <p:ext uri="{BB962C8B-B14F-4D97-AF65-F5344CB8AC3E}">
        <p14:creationId xmlns:p14="http://schemas.microsoft.com/office/powerpoint/2010/main" val="999885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D03F73-BDEC-C807-77C0-6AF3807A407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0B0FACE-1959-3B0F-AFBC-615CDC96F234}"/>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BD3B374D-DF0D-5C68-3F96-2B5625C8A399}"/>
              </a:ext>
            </a:extLst>
          </p:cNvPr>
          <p:cNvPicPr>
            <a:picLocks noChangeAspect="1"/>
          </p:cNvPicPr>
          <p:nvPr/>
        </p:nvPicPr>
        <p:blipFill>
          <a:blip r:embed="rId2"/>
          <a:stretch>
            <a:fillRect/>
          </a:stretch>
        </p:blipFill>
        <p:spPr>
          <a:xfrm>
            <a:off x="717015" y="266890"/>
            <a:ext cx="9527652" cy="6055510"/>
          </a:xfrm>
          <a:prstGeom prst="rect">
            <a:avLst/>
          </a:prstGeom>
        </p:spPr>
      </p:pic>
    </p:spTree>
    <p:extLst>
      <p:ext uri="{BB962C8B-B14F-4D97-AF65-F5344CB8AC3E}">
        <p14:creationId xmlns:p14="http://schemas.microsoft.com/office/powerpoint/2010/main" val="3248052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88B79-D95D-E98A-87BC-F5126D81BE8E}"/>
              </a:ext>
            </a:extLst>
          </p:cNvPr>
          <p:cNvSpPr>
            <a:spLocks noGrp="1"/>
          </p:cNvSpPr>
          <p:nvPr>
            <p:ph type="title"/>
          </p:nvPr>
        </p:nvSpPr>
        <p:spPr/>
        <p:txBody>
          <a:bodyPr/>
          <a:lstStyle/>
          <a:p>
            <a:endParaRPr lang="es-MX" dirty="0"/>
          </a:p>
        </p:txBody>
      </p:sp>
      <p:sp>
        <p:nvSpPr>
          <p:cNvPr id="3" name="Marcador de contenido 2">
            <a:extLst>
              <a:ext uri="{FF2B5EF4-FFF2-40B4-BE49-F238E27FC236}">
                <a16:creationId xmlns:a16="http://schemas.microsoft.com/office/drawing/2014/main" id="{5A08EEC9-FE68-C92A-6D20-1507D49A8642}"/>
              </a:ext>
            </a:extLst>
          </p:cNvPr>
          <p:cNvSpPr>
            <a:spLocks noGrp="1"/>
          </p:cNvSpPr>
          <p:nvPr>
            <p:ph idx="1"/>
          </p:nvPr>
        </p:nvSpPr>
        <p:spPr/>
        <p:txBody>
          <a:bodyPr/>
          <a:lstStyle/>
          <a:p>
            <a:endParaRPr lang="es-MX"/>
          </a:p>
        </p:txBody>
      </p:sp>
      <p:pic>
        <p:nvPicPr>
          <p:cNvPr id="6" name="Imagen 5">
            <a:extLst>
              <a:ext uri="{FF2B5EF4-FFF2-40B4-BE49-F238E27FC236}">
                <a16:creationId xmlns:a16="http://schemas.microsoft.com/office/drawing/2014/main" id="{84687595-2A1B-D1A7-1EDF-1032B30FFEB2}"/>
              </a:ext>
            </a:extLst>
          </p:cNvPr>
          <p:cNvPicPr>
            <a:picLocks noChangeAspect="1"/>
          </p:cNvPicPr>
          <p:nvPr/>
        </p:nvPicPr>
        <p:blipFill>
          <a:blip r:embed="rId2"/>
          <a:stretch>
            <a:fillRect/>
          </a:stretch>
        </p:blipFill>
        <p:spPr>
          <a:xfrm>
            <a:off x="641839" y="10961"/>
            <a:ext cx="10304531" cy="6836078"/>
          </a:xfrm>
          <a:prstGeom prst="rect">
            <a:avLst/>
          </a:prstGeom>
        </p:spPr>
      </p:pic>
    </p:spTree>
    <p:extLst>
      <p:ext uri="{BB962C8B-B14F-4D97-AF65-F5344CB8AC3E}">
        <p14:creationId xmlns:p14="http://schemas.microsoft.com/office/powerpoint/2010/main" val="21616193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FDF1C2-E971-7294-3409-F62EB7238DE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7600F8B-FFBA-0A7E-60AC-14F04168C373}"/>
              </a:ext>
            </a:extLst>
          </p:cNvPr>
          <p:cNvSpPr>
            <a:spLocks noGrp="1"/>
          </p:cNvSpPr>
          <p:nvPr>
            <p:ph idx="1"/>
          </p:nvPr>
        </p:nvSpPr>
        <p:spPr/>
        <p:txBody>
          <a:bodyPr/>
          <a:lstStyle/>
          <a:p>
            <a:endParaRPr lang="es-MX"/>
          </a:p>
        </p:txBody>
      </p:sp>
      <p:pic>
        <p:nvPicPr>
          <p:cNvPr id="6" name="Imagen 5">
            <a:extLst>
              <a:ext uri="{FF2B5EF4-FFF2-40B4-BE49-F238E27FC236}">
                <a16:creationId xmlns:a16="http://schemas.microsoft.com/office/drawing/2014/main" id="{7B0C9C42-69B7-18BC-AAD4-94BEC9EEC9B3}"/>
              </a:ext>
            </a:extLst>
          </p:cNvPr>
          <p:cNvPicPr>
            <a:picLocks noChangeAspect="1"/>
          </p:cNvPicPr>
          <p:nvPr/>
        </p:nvPicPr>
        <p:blipFill>
          <a:blip r:embed="rId2"/>
          <a:stretch>
            <a:fillRect/>
          </a:stretch>
        </p:blipFill>
        <p:spPr>
          <a:xfrm>
            <a:off x="659423" y="248532"/>
            <a:ext cx="10275218" cy="6515745"/>
          </a:xfrm>
          <a:prstGeom prst="rect">
            <a:avLst/>
          </a:prstGeom>
        </p:spPr>
      </p:pic>
    </p:spTree>
    <p:extLst>
      <p:ext uri="{BB962C8B-B14F-4D97-AF65-F5344CB8AC3E}">
        <p14:creationId xmlns:p14="http://schemas.microsoft.com/office/powerpoint/2010/main" val="126786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E933B-5988-1A6F-7A21-B090C9D62B8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DD19DC1-39CF-14B9-5C89-607A083DE8B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81116EE-92EF-1FE0-B307-A0188A8B5420}"/>
              </a:ext>
            </a:extLst>
          </p:cNvPr>
          <p:cNvPicPr>
            <a:picLocks noChangeAspect="1"/>
          </p:cNvPicPr>
          <p:nvPr/>
        </p:nvPicPr>
        <p:blipFill>
          <a:blip r:embed="rId2"/>
          <a:stretch>
            <a:fillRect/>
          </a:stretch>
        </p:blipFill>
        <p:spPr>
          <a:xfrm>
            <a:off x="414638" y="1283678"/>
            <a:ext cx="10742732" cy="4068891"/>
          </a:xfrm>
          <a:prstGeom prst="rect">
            <a:avLst/>
          </a:prstGeom>
        </p:spPr>
      </p:pic>
    </p:spTree>
    <p:extLst>
      <p:ext uri="{BB962C8B-B14F-4D97-AF65-F5344CB8AC3E}">
        <p14:creationId xmlns:p14="http://schemas.microsoft.com/office/powerpoint/2010/main" val="1345700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DDCED-5BE3-E2B7-C681-8CBE5B8266A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5118069-B318-A188-E0CA-AE3BCC290706}"/>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93830C2D-A8C3-C061-4D8E-FA82B5E3927C}"/>
              </a:ext>
            </a:extLst>
          </p:cNvPr>
          <p:cNvPicPr>
            <a:picLocks noChangeAspect="1"/>
          </p:cNvPicPr>
          <p:nvPr/>
        </p:nvPicPr>
        <p:blipFill>
          <a:blip r:embed="rId2"/>
          <a:stretch>
            <a:fillRect/>
          </a:stretch>
        </p:blipFill>
        <p:spPr>
          <a:xfrm>
            <a:off x="61605" y="1163671"/>
            <a:ext cx="12775664" cy="4296352"/>
          </a:xfrm>
          <a:prstGeom prst="rect">
            <a:avLst/>
          </a:prstGeom>
        </p:spPr>
      </p:pic>
    </p:spTree>
    <p:extLst>
      <p:ext uri="{BB962C8B-B14F-4D97-AF65-F5344CB8AC3E}">
        <p14:creationId xmlns:p14="http://schemas.microsoft.com/office/powerpoint/2010/main" val="890993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US" dirty="0"/>
              <a:t>F</a:t>
            </a:r>
            <a:r>
              <a:rPr lang="en-MX" dirty="0"/>
              <a:t>ORMAS DE EVALUACIÓN</a:t>
            </a:r>
          </a:p>
        </p:txBody>
      </p:sp>
      <p:sp>
        <p:nvSpPr>
          <p:cNvPr id="3" name="Content Placeholder 2">
            <a:extLst>
              <a:ext uri="{FF2B5EF4-FFF2-40B4-BE49-F238E27FC236}">
                <a16:creationId xmlns:a16="http://schemas.microsoft.com/office/drawing/2014/main" id="{34F57383-A90A-40D8-706B-406B3254D8AF}"/>
              </a:ext>
            </a:extLst>
          </p:cNvPr>
          <p:cNvSpPr>
            <a:spLocks noGrp="1"/>
          </p:cNvSpPr>
          <p:nvPr>
            <p:ph idx="1"/>
          </p:nvPr>
        </p:nvSpPr>
        <p:spPr/>
        <p:txBody>
          <a:bodyPr numCol="1">
            <a:noAutofit/>
          </a:bodyPr>
          <a:lstStyle/>
          <a:p>
            <a:r>
              <a:rPr lang="en-MX" dirty="0"/>
              <a:t>Como todo curso manejamos un sistema de evaluaciones que realizaremos al incio, durante y la final del curso.</a:t>
            </a:r>
          </a:p>
          <a:p>
            <a:r>
              <a:rPr lang="en-MX" dirty="0"/>
              <a:t>Utilizando los criterios de desempeño y presentacion de avance en clase.</a:t>
            </a:r>
          </a:p>
          <a:p>
            <a:r>
              <a:rPr lang="en-MX" dirty="0"/>
              <a:t>Se desglozan de la siguiente manera:</a:t>
            </a:r>
          </a:p>
          <a:p>
            <a:pPr lvl="1"/>
            <a:r>
              <a:rPr lang="en-MX" sz="1800" dirty="0"/>
              <a:t>Diagnostica Inicial 10 %</a:t>
            </a:r>
          </a:p>
          <a:p>
            <a:pPr lvl="1"/>
            <a:r>
              <a:rPr lang="en-MX" sz="1800" dirty="0"/>
              <a:t>Formativa</a:t>
            </a:r>
            <a:r>
              <a:rPr lang="es-ES" sz="1800" dirty="0"/>
              <a:t> 1 1</a:t>
            </a:r>
            <a:r>
              <a:rPr lang="en-MX" sz="1800" dirty="0"/>
              <a:t>0%</a:t>
            </a:r>
          </a:p>
          <a:p>
            <a:pPr lvl="1"/>
            <a:r>
              <a:rPr lang="en-MX" sz="1800" dirty="0"/>
              <a:t>Formativa</a:t>
            </a:r>
            <a:r>
              <a:rPr lang="es-ES" sz="1800" dirty="0"/>
              <a:t> 2 1</a:t>
            </a:r>
            <a:r>
              <a:rPr lang="en-MX" sz="1800" dirty="0"/>
              <a:t>0%</a:t>
            </a:r>
          </a:p>
          <a:p>
            <a:pPr lvl="1"/>
            <a:r>
              <a:rPr lang="en-MX" sz="1800" dirty="0"/>
              <a:t>Formativa</a:t>
            </a:r>
            <a:r>
              <a:rPr lang="es-ES" sz="1800" dirty="0"/>
              <a:t> 3 1</a:t>
            </a:r>
            <a:r>
              <a:rPr lang="en-MX" sz="1800" dirty="0"/>
              <a:t>0%</a:t>
            </a:r>
          </a:p>
          <a:p>
            <a:pPr lvl="1"/>
            <a:r>
              <a:rPr lang="en-MX" sz="1800" dirty="0"/>
              <a:t>Formativa</a:t>
            </a:r>
            <a:r>
              <a:rPr lang="es-ES" sz="1800" dirty="0"/>
              <a:t> 4 1</a:t>
            </a:r>
            <a:r>
              <a:rPr lang="en-MX" sz="1800" dirty="0"/>
              <a:t>0%</a:t>
            </a:r>
          </a:p>
          <a:p>
            <a:pPr lvl="1"/>
            <a:r>
              <a:rPr lang="en-MX" sz="1800" dirty="0"/>
              <a:t>Final 40%</a:t>
            </a:r>
          </a:p>
          <a:p>
            <a:pPr lvl="1"/>
            <a:r>
              <a:rPr lang="en-MX" sz="1800" dirty="0"/>
              <a:t>Asistencia 10 % </a:t>
            </a:r>
          </a:p>
        </p:txBody>
      </p:sp>
    </p:spTree>
    <p:extLst>
      <p:ext uri="{BB962C8B-B14F-4D97-AF65-F5344CB8AC3E}">
        <p14:creationId xmlns:p14="http://schemas.microsoft.com/office/powerpoint/2010/main" val="32685968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46358E-2CA9-7BBF-9E8B-74CED3709B9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EA247C2-9B84-9DA2-E5E2-CC3E28E16B1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0868398-BA92-E085-D87B-8EB01F7A3D2A}"/>
              </a:ext>
            </a:extLst>
          </p:cNvPr>
          <p:cNvPicPr>
            <a:picLocks noChangeAspect="1"/>
          </p:cNvPicPr>
          <p:nvPr/>
        </p:nvPicPr>
        <p:blipFill>
          <a:blip r:embed="rId2"/>
          <a:stretch>
            <a:fillRect/>
          </a:stretch>
        </p:blipFill>
        <p:spPr>
          <a:xfrm>
            <a:off x="544463" y="304084"/>
            <a:ext cx="11078968" cy="5863365"/>
          </a:xfrm>
          <a:prstGeom prst="rect">
            <a:avLst/>
          </a:prstGeom>
        </p:spPr>
      </p:pic>
    </p:spTree>
    <p:extLst>
      <p:ext uri="{BB962C8B-B14F-4D97-AF65-F5344CB8AC3E}">
        <p14:creationId xmlns:p14="http://schemas.microsoft.com/office/powerpoint/2010/main" val="24058385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3DB87-675F-9BCA-CE5B-B823FF9AC6D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C71DAAA-4D79-2686-A129-2D3E2B645FF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331B201-F8FA-4792-A46F-EA85CCE53242}"/>
              </a:ext>
            </a:extLst>
          </p:cNvPr>
          <p:cNvPicPr>
            <a:picLocks noChangeAspect="1"/>
          </p:cNvPicPr>
          <p:nvPr/>
        </p:nvPicPr>
        <p:blipFill>
          <a:blip r:embed="rId2"/>
          <a:stretch>
            <a:fillRect/>
          </a:stretch>
        </p:blipFill>
        <p:spPr>
          <a:xfrm>
            <a:off x="675206" y="240954"/>
            <a:ext cx="9027594" cy="5788346"/>
          </a:xfrm>
          <a:prstGeom prst="rect">
            <a:avLst/>
          </a:prstGeom>
        </p:spPr>
      </p:pic>
    </p:spTree>
    <p:extLst>
      <p:ext uri="{BB962C8B-B14F-4D97-AF65-F5344CB8AC3E}">
        <p14:creationId xmlns:p14="http://schemas.microsoft.com/office/powerpoint/2010/main" val="7708569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AE0B8-69FD-0816-3335-6C05E138A454}"/>
              </a:ext>
            </a:extLst>
          </p:cNvPr>
          <p:cNvSpPr>
            <a:spLocks noGrp="1"/>
          </p:cNvSpPr>
          <p:nvPr>
            <p:ph type="title"/>
          </p:nvPr>
        </p:nvSpPr>
        <p:spPr/>
        <p:txBody>
          <a:bodyPr/>
          <a:lstStyle/>
          <a:p>
            <a:r>
              <a:rPr lang="es-MX" dirty="0"/>
              <a:t>Que es</a:t>
            </a:r>
          </a:p>
        </p:txBody>
      </p:sp>
      <p:sp>
        <p:nvSpPr>
          <p:cNvPr id="3" name="Marcador de contenido 2">
            <a:extLst>
              <a:ext uri="{FF2B5EF4-FFF2-40B4-BE49-F238E27FC236}">
                <a16:creationId xmlns:a16="http://schemas.microsoft.com/office/drawing/2014/main" id="{7E856D25-98ED-7784-641A-BCC34497EC23}"/>
              </a:ext>
            </a:extLst>
          </p:cNvPr>
          <p:cNvSpPr>
            <a:spLocks noGrp="1"/>
          </p:cNvSpPr>
          <p:nvPr>
            <p:ph idx="1"/>
          </p:nvPr>
        </p:nvSpPr>
        <p:spPr/>
        <p:txBody>
          <a:bodyPr/>
          <a:lstStyle/>
          <a:p>
            <a:r>
              <a:rPr lang="es-MX" dirty="0" err="1"/>
              <a:t>Tailwind</a:t>
            </a:r>
            <a:r>
              <a:rPr lang="es-MX" dirty="0"/>
              <a:t> CSS es un </a:t>
            </a:r>
            <a:r>
              <a:rPr lang="es-MX" dirty="0" err="1"/>
              <a:t>framework</a:t>
            </a:r>
            <a:r>
              <a:rPr lang="es-MX" dirty="0"/>
              <a:t> CSS que permite un desarrollo ágil, basado en clases de utilidad que se pueden aplicar con facilidad en el código HTML y unos flujos de desarrollo que permiten optimizar mucho el peso del código CSS.</a:t>
            </a:r>
          </a:p>
        </p:txBody>
      </p:sp>
      <p:pic>
        <p:nvPicPr>
          <p:cNvPr id="1026" name="Picture 2" descr="Tailwind CSS">
            <a:extLst>
              <a:ext uri="{FF2B5EF4-FFF2-40B4-BE49-F238E27FC236}">
                <a16:creationId xmlns:a16="http://schemas.microsoft.com/office/drawing/2014/main" id="{5A144760-BC43-5F80-D8F0-5944CD394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880" y="86783"/>
            <a:ext cx="3213053" cy="1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946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ADEBA-F02C-2EAC-E9BD-874C2C81FF5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E2FEEE2-0697-166B-5B30-11EF54FF0DB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9B3E904A-A548-2D55-D191-5BEA3AD08010}"/>
              </a:ext>
            </a:extLst>
          </p:cNvPr>
          <p:cNvPicPr>
            <a:picLocks noChangeAspect="1"/>
          </p:cNvPicPr>
          <p:nvPr/>
        </p:nvPicPr>
        <p:blipFill>
          <a:blip r:embed="rId2"/>
          <a:stretch>
            <a:fillRect/>
          </a:stretch>
        </p:blipFill>
        <p:spPr>
          <a:xfrm>
            <a:off x="832703" y="161469"/>
            <a:ext cx="10526594" cy="6535062"/>
          </a:xfrm>
          <a:prstGeom prst="rect">
            <a:avLst/>
          </a:prstGeom>
        </p:spPr>
      </p:pic>
    </p:spTree>
    <p:extLst>
      <p:ext uri="{BB962C8B-B14F-4D97-AF65-F5344CB8AC3E}">
        <p14:creationId xmlns:p14="http://schemas.microsoft.com/office/powerpoint/2010/main" val="3829264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7E354C-0999-AD42-FFBC-0D692599240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39828B1-DC25-C798-2F37-BEACE7D908E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9EFF19E-03B2-5C7C-E7E8-25E7D1F75CB5}"/>
              </a:ext>
            </a:extLst>
          </p:cNvPr>
          <p:cNvPicPr>
            <a:picLocks noChangeAspect="1"/>
          </p:cNvPicPr>
          <p:nvPr/>
        </p:nvPicPr>
        <p:blipFill>
          <a:blip r:embed="rId2"/>
          <a:stretch>
            <a:fillRect/>
          </a:stretch>
        </p:blipFill>
        <p:spPr>
          <a:xfrm>
            <a:off x="791679" y="212167"/>
            <a:ext cx="10511689" cy="6561777"/>
          </a:xfrm>
          <a:prstGeom prst="rect">
            <a:avLst/>
          </a:prstGeom>
        </p:spPr>
      </p:pic>
    </p:spTree>
    <p:extLst>
      <p:ext uri="{BB962C8B-B14F-4D97-AF65-F5344CB8AC3E}">
        <p14:creationId xmlns:p14="http://schemas.microsoft.com/office/powerpoint/2010/main" val="13192897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08624-58C1-56CF-47BD-5CDF26E33AF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9A65046-CE76-06DE-C955-4C7771888A9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069E573-9858-5ABA-0C61-0405022BADF5}"/>
              </a:ext>
            </a:extLst>
          </p:cNvPr>
          <p:cNvPicPr>
            <a:picLocks noChangeAspect="1"/>
          </p:cNvPicPr>
          <p:nvPr/>
        </p:nvPicPr>
        <p:blipFill>
          <a:blip r:embed="rId2"/>
          <a:stretch>
            <a:fillRect/>
          </a:stretch>
        </p:blipFill>
        <p:spPr>
          <a:xfrm>
            <a:off x="279382" y="962568"/>
            <a:ext cx="11279118" cy="4481497"/>
          </a:xfrm>
          <a:prstGeom prst="rect">
            <a:avLst/>
          </a:prstGeom>
        </p:spPr>
      </p:pic>
    </p:spTree>
    <p:extLst>
      <p:ext uri="{BB962C8B-B14F-4D97-AF65-F5344CB8AC3E}">
        <p14:creationId xmlns:p14="http://schemas.microsoft.com/office/powerpoint/2010/main" val="40166117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09D165-EA25-A26A-0AEB-D85EC5908F8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4FC7F40-1733-447F-C121-77E61022942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F0ECAD4-39B8-1850-0262-92A8B263B8C6}"/>
              </a:ext>
            </a:extLst>
          </p:cNvPr>
          <p:cNvPicPr>
            <a:picLocks noChangeAspect="1"/>
          </p:cNvPicPr>
          <p:nvPr/>
        </p:nvPicPr>
        <p:blipFill>
          <a:blip r:embed="rId2"/>
          <a:stretch>
            <a:fillRect/>
          </a:stretch>
        </p:blipFill>
        <p:spPr>
          <a:xfrm>
            <a:off x="791680" y="221693"/>
            <a:ext cx="10130320" cy="6365253"/>
          </a:xfrm>
          <a:prstGeom prst="rect">
            <a:avLst/>
          </a:prstGeom>
        </p:spPr>
      </p:pic>
    </p:spTree>
    <p:extLst>
      <p:ext uri="{BB962C8B-B14F-4D97-AF65-F5344CB8AC3E}">
        <p14:creationId xmlns:p14="http://schemas.microsoft.com/office/powerpoint/2010/main" val="27985500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5E63E-F5CB-CE4B-A3B4-408C58F4931E}"/>
              </a:ext>
            </a:extLst>
          </p:cNvPr>
          <p:cNvSpPr>
            <a:spLocks noGrp="1"/>
          </p:cNvSpPr>
          <p:nvPr>
            <p:ph type="title"/>
          </p:nvPr>
        </p:nvSpPr>
        <p:spPr/>
        <p:txBody>
          <a:bodyPr/>
          <a:lstStyle/>
          <a:p>
            <a:r>
              <a:rPr lang="en-US" dirty="0"/>
              <a:t>Como </a:t>
            </a:r>
            <a:r>
              <a:rPr lang="en-US" dirty="0" err="1"/>
              <a:t>usarlo</a:t>
            </a:r>
            <a:endParaRPr lang="es-MX" dirty="0"/>
          </a:p>
        </p:txBody>
      </p:sp>
      <p:sp>
        <p:nvSpPr>
          <p:cNvPr id="3" name="Marcador de contenido 2">
            <a:extLst>
              <a:ext uri="{FF2B5EF4-FFF2-40B4-BE49-F238E27FC236}">
                <a16:creationId xmlns:a16="http://schemas.microsoft.com/office/drawing/2014/main" id="{63E5852A-62DA-1509-EA81-65083A6DEE9B}"/>
              </a:ext>
            </a:extLst>
          </p:cNvPr>
          <p:cNvSpPr>
            <a:spLocks noGrp="1"/>
          </p:cNvSpPr>
          <p:nvPr>
            <p:ph idx="1"/>
          </p:nvPr>
        </p:nvSpPr>
        <p:spPr/>
        <p:txBody>
          <a:bodyPr/>
          <a:lstStyle/>
          <a:p>
            <a:r>
              <a:rPr lang="es-MX" dirty="0"/>
              <a:t>&lt;link </a:t>
            </a:r>
            <a:r>
              <a:rPr lang="es-MX" dirty="0" err="1"/>
              <a:t>href</a:t>
            </a:r>
            <a:r>
              <a:rPr lang="es-MX" dirty="0"/>
              <a:t>="https://cdn.jsdelivr.net/</a:t>
            </a:r>
            <a:r>
              <a:rPr lang="es-MX" dirty="0" err="1"/>
              <a:t>npm</a:t>
            </a:r>
            <a:r>
              <a:rPr lang="es-MX" dirty="0"/>
              <a:t>/bootstrap@5.3.1/</a:t>
            </a:r>
            <a:r>
              <a:rPr lang="es-MX" dirty="0" err="1"/>
              <a:t>dist</a:t>
            </a:r>
            <a:r>
              <a:rPr lang="es-MX" dirty="0"/>
              <a:t>/</a:t>
            </a:r>
            <a:r>
              <a:rPr lang="es-MX" dirty="0" err="1"/>
              <a:t>css</a:t>
            </a:r>
            <a:r>
              <a:rPr lang="es-MX" dirty="0"/>
              <a:t>/bootstrap.min.css" </a:t>
            </a:r>
            <a:r>
              <a:rPr lang="es-MX" dirty="0" err="1"/>
              <a:t>rel</a:t>
            </a:r>
            <a:r>
              <a:rPr lang="es-MX" dirty="0"/>
              <a:t>="</a:t>
            </a:r>
            <a:r>
              <a:rPr lang="es-MX" dirty="0" err="1"/>
              <a:t>stylesheet</a:t>
            </a:r>
            <a:r>
              <a:rPr lang="es-MX" dirty="0"/>
              <a:t>" </a:t>
            </a:r>
            <a:r>
              <a:rPr lang="es-MX" dirty="0" err="1"/>
              <a:t>integrity</a:t>
            </a:r>
            <a:r>
              <a:rPr lang="es-MX" dirty="0"/>
              <a:t>="sha384-4bw+/</a:t>
            </a:r>
            <a:r>
              <a:rPr lang="es-MX" dirty="0" err="1"/>
              <a:t>aepP</a:t>
            </a:r>
            <a:r>
              <a:rPr lang="es-MX" dirty="0"/>
              <a:t>/YC94hEpVNVgiZdgIC5+VKNBQNGCHeKRQN+PtmoHDEXuppvnDJzQIu9" </a:t>
            </a:r>
            <a:r>
              <a:rPr lang="es-MX" dirty="0" err="1"/>
              <a:t>crossorigin</a:t>
            </a:r>
            <a:r>
              <a:rPr lang="es-MX" dirty="0"/>
              <a:t>="</a:t>
            </a:r>
            <a:r>
              <a:rPr lang="es-MX" dirty="0" err="1"/>
              <a:t>anonymous</a:t>
            </a:r>
            <a:r>
              <a:rPr lang="es-MX" dirty="0"/>
              <a:t>"&gt;</a:t>
            </a:r>
          </a:p>
        </p:txBody>
      </p:sp>
      <p:sp>
        <p:nvSpPr>
          <p:cNvPr id="5" name="CuadroTexto 4">
            <a:extLst>
              <a:ext uri="{FF2B5EF4-FFF2-40B4-BE49-F238E27FC236}">
                <a16:creationId xmlns:a16="http://schemas.microsoft.com/office/drawing/2014/main" id="{BC2D96A9-0148-6E92-918D-1E7925F174D0}"/>
              </a:ext>
            </a:extLst>
          </p:cNvPr>
          <p:cNvSpPr txBox="1"/>
          <p:nvPr/>
        </p:nvSpPr>
        <p:spPr>
          <a:xfrm>
            <a:off x="3822456" y="5240188"/>
            <a:ext cx="6097464" cy="369332"/>
          </a:xfrm>
          <a:prstGeom prst="rect">
            <a:avLst/>
          </a:prstGeom>
          <a:noFill/>
        </p:spPr>
        <p:txBody>
          <a:bodyPr wrap="square">
            <a:spAutoFit/>
          </a:bodyPr>
          <a:lstStyle/>
          <a:p>
            <a:r>
              <a:rPr lang="nl-NL" dirty="0">
                <a:hlinkClick r:id="rId2"/>
              </a:rPr>
              <a:t>Buttons · Bootstrap v5.0 (getbootstrap.com)</a:t>
            </a:r>
            <a:endParaRPr lang="es-MX" dirty="0"/>
          </a:p>
        </p:txBody>
      </p:sp>
    </p:spTree>
    <p:extLst>
      <p:ext uri="{BB962C8B-B14F-4D97-AF65-F5344CB8AC3E}">
        <p14:creationId xmlns:p14="http://schemas.microsoft.com/office/powerpoint/2010/main" val="3397666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1D7A9-63C4-86A8-B823-526BF7EA39A8}"/>
              </a:ext>
            </a:extLst>
          </p:cNvPr>
          <p:cNvSpPr>
            <a:spLocks noGrp="1"/>
          </p:cNvSpPr>
          <p:nvPr>
            <p:ph type="title"/>
          </p:nvPr>
        </p:nvSpPr>
        <p:spPr/>
        <p:txBody>
          <a:bodyPr/>
          <a:lstStyle/>
          <a:p>
            <a:pPr algn="ctr"/>
            <a:r>
              <a:rPr lang="en-MX" dirty="0"/>
              <a:t>Tecnologias Web</a:t>
            </a:r>
          </a:p>
        </p:txBody>
      </p:sp>
      <p:sp>
        <p:nvSpPr>
          <p:cNvPr id="5" name="Content Placeholder 4">
            <a:extLst>
              <a:ext uri="{FF2B5EF4-FFF2-40B4-BE49-F238E27FC236}">
                <a16:creationId xmlns:a16="http://schemas.microsoft.com/office/drawing/2014/main" id="{E6B9BA92-4386-98B7-AA41-4EED0DDB0067}"/>
              </a:ext>
            </a:extLst>
          </p:cNvPr>
          <p:cNvSpPr>
            <a:spLocks noGrp="1"/>
          </p:cNvSpPr>
          <p:nvPr>
            <p:ph idx="1"/>
          </p:nvPr>
        </p:nvSpPr>
        <p:spPr>
          <a:xfrm>
            <a:off x="5118447" y="803186"/>
            <a:ext cx="6281873" cy="3464014"/>
          </a:xfrm>
        </p:spPr>
        <p:txBody>
          <a:bodyPr>
            <a:normAutofit/>
          </a:bodyPr>
          <a:lstStyle/>
          <a:p>
            <a:pPr marL="0" indent="0" algn="ctr">
              <a:buNone/>
            </a:pPr>
            <a:endParaRPr lang="en-MX" sz="6000" dirty="0"/>
          </a:p>
          <a:p>
            <a:pPr marL="0" indent="0" algn="ctr">
              <a:buNone/>
            </a:pPr>
            <a:r>
              <a:rPr lang="en-MX" sz="6000" dirty="0"/>
              <a:t>EVALUACION FORMATIVA 4.</a:t>
            </a:r>
          </a:p>
        </p:txBody>
      </p:sp>
    </p:spTree>
    <p:extLst>
      <p:ext uri="{BB962C8B-B14F-4D97-AF65-F5344CB8AC3E}">
        <p14:creationId xmlns:p14="http://schemas.microsoft.com/office/powerpoint/2010/main" val="2103114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A31E-5E01-E07C-1AC6-E141F6F5B67C}"/>
              </a:ext>
            </a:extLst>
          </p:cNvPr>
          <p:cNvSpPr>
            <a:spLocks noGrp="1"/>
          </p:cNvSpPr>
          <p:nvPr>
            <p:ph type="title"/>
          </p:nvPr>
        </p:nvSpPr>
        <p:spPr/>
        <p:txBody>
          <a:bodyPr/>
          <a:lstStyle/>
          <a:p>
            <a:r>
              <a:rPr lang="es-ES_tradnl" dirty="0"/>
              <a:t>PROYECTO FINAL</a:t>
            </a:r>
          </a:p>
        </p:txBody>
      </p:sp>
      <p:sp>
        <p:nvSpPr>
          <p:cNvPr id="3" name="Content Placeholder 2">
            <a:extLst>
              <a:ext uri="{FF2B5EF4-FFF2-40B4-BE49-F238E27FC236}">
                <a16:creationId xmlns:a16="http://schemas.microsoft.com/office/drawing/2014/main" id="{37506FDD-FAFB-7058-5661-DBCCD9A36455}"/>
              </a:ext>
            </a:extLst>
          </p:cNvPr>
          <p:cNvSpPr>
            <a:spLocks noGrp="1"/>
          </p:cNvSpPr>
          <p:nvPr>
            <p:ph idx="1"/>
          </p:nvPr>
        </p:nvSpPr>
        <p:spPr/>
        <p:txBody>
          <a:bodyPr/>
          <a:lstStyle/>
          <a:p>
            <a:r>
              <a:rPr lang="en-MX" dirty="0"/>
              <a:t>Proyecto que consiste en aplicar los conceptos vistos a lo largo del curso para construir con HTML5, CSS3 una aplicación web.</a:t>
            </a:r>
          </a:p>
          <a:p>
            <a:pPr lvl="1"/>
            <a:r>
              <a:rPr lang="en-MX" dirty="0"/>
              <a:t>El Alumno creara una página web de estilo libre incluyendo las siguientes necesidades:</a:t>
            </a:r>
          </a:p>
          <a:p>
            <a:pPr lvl="1"/>
            <a:r>
              <a:rPr lang="en-MX" dirty="0"/>
              <a:t>Crear un repositorio con el nombre de proyecto final desarrollo web</a:t>
            </a:r>
          </a:p>
          <a:p>
            <a:pPr lvl="1"/>
            <a:r>
              <a:rPr lang="en-MX" dirty="0"/>
              <a:t>Dentro del documento HTML, hacer uso de la mayoría de los componentes vistos durante el curso.</a:t>
            </a:r>
          </a:p>
          <a:p>
            <a:pPr lvl="1"/>
            <a:r>
              <a:rPr lang="en-MX" dirty="0"/>
              <a:t>Debe incluir al menos un componente multimedia(imagen/video).</a:t>
            </a:r>
          </a:p>
          <a:p>
            <a:pPr lvl="1"/>
            <a:r>
              <a:rPr lang="en-MX" dirty="0"/>
              <a:t>Incluir estructura de boostrap para presentación.</a:t>
            </a:r>
          </a:p>
          <a:p>
            <a:pPr algn="just"/>
            <a:endParaRPr lang="es-ES_tradnl" dirty="0"/>
          </a:p>
        </p:txBody>
      </p:sp>
      <p:pic>
        <p:nvPicPr>
          <p:cNvPr id="26626" name="Picture 2" descr="HTML , CSS , Bootstrap Online Course in Tamil - MaanavaN Learn Code">
            <a:extLst>
              <a:ext uri="{FF2B5EF4-FFF2-40B4-BE49-F238E27FC236}">
                <a16:creationId xmlns:a16="http://schemas.microsoft.com/office/drawing/2014/main" id="{DEA3123B-B5F6-7F59-87E6-823D3C055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460" y="5152838"/>
            <a:ext cx="2679940" cy="144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72788"/>
      </p:ext>
    </p:extLst>
  </p:cSld>
  <p:clrMapOvr>
    <a:masterClrMapping/>
  </p:clrMapOvr>
</p:sld>
</file>

<file path=ppt/theme/theme1.xml><?xml version="1.0" encoding="utf-8"?>
<a:theme xmlns:a="http://schemas.openxmlformats.org/drawingml/2006/main" name="Atlas">
  <a:themeElements>
    <a:clrScheme name="Violeta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{998E88FA-B5BE-A843-AB12-F3291D82BAE1}tf16401369</Template>
  <TotalTime>10912</TotalTime>
  <Words>2680</Words>
  <Application>Microsoft Office PowerPoint</Application>
  <PresentationFormat>Panorámica</PresentationFormat>
  <Paragraphs>274</Paragraphs>
  <Slides>101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101</vt:i4>
      </vt:variant>
    </vt:vector>
  </HeadingPairs>
  <TitlesOfParts>
    <vt:vector size="109" baseType="lpstr">
      <vt:lpstr>-apple-system</vt:lpstr>
      <vt:lpstr>Arial</vt:lpstr>
      <vt:lpstr>Arial</vt:lpstr>
      <vt:lpstr>Calibri Light</vt:lpstr>
      <vt:lpstr>Rockwell</vt:lpstr>
      <vt:lpstr>Symbol</vt:lpstr>
      <vt:lpstr>Wingdings</vt:lpstr>
      <vt:lpstr>Atlas</vt:lpstr>
      <vt:lpstr>Tecnologías web</vt:lpstr>
      <vt:lpstr>PRESENTACIÓN PARTICIPANTES / ROMPE HIELO </vt:lpstr>
      <vt:lpstr>OBJETIVO GENERAL</vt:lpstr>
      <vt:lpstr>TEMARIO A DESARROLLAR</vt:lpstr>
      <vt:lpstr>TEMARIO A DESARROLLAR</vt:lpstr>
      <vt:lpstr>TEMARIO A DESARROLLAR</vt:lpstr>
      <vt:lpstr>BENEFICIOS DEL CURSO</vt:lpstr>
      <vt:lpstr>REGLAS DE OPERACIÓN</vt:lpstr>
      <vt:lpstr>FORMAS DE EVALUACIÓN</vt:lpstr>
      <vt:lpstr>Tecnologias Web</vt:lpstr>
      <vt:lpstr>INTRODUCCIÓN A LAS TECNOLOGÍAS WEB </vt:lpstr>
      <vt:lpstr>INTRODUCCIÓN A LAS TECNOLOGÍAS WEB </vt:lpstr>
      <vt:lpstr>INTRODUCCIÓN A LAS TECNOLOGÍAS WEB </vt:lpstr>
      <vt:lpstr>INTRODUCCIÓN A LAS TECNOLOGÍAS WEB </vt:lpstr>
      <vt:lpstr>INTRODUCCIÓN A LAS TECNOLOGÍAS WEB </vt:lpstr>
      <vt:lpstr>INTRODUCCIÓN A LAS TECNOLOGÍAS WEB </vt:lpstr>
      <vt:lpstr>INTRODUCCIÓN A LAS TECNOLOGÍAS WEB </vt:lpstr>
      <vt:lpstr>INTRODUCCIÓN Al MANEJO DE CONTROL DE VERSIONES</vt:lpstr>
      <vt:lpstr>GIT</vt:lpstr>
      <vt:lpstr>PRINCIPALES CARACTERISTICAS</vt:lpstr>
      <vt:lpstr>PRINCIPALES CARACTERISTICAS</vt:lpstr>
      <vt:lpstr>Iniciando con GIT</vt:lpstr>
      <vt:lpstr>Principales comandos</vt:lpstr>
      <vt:lpstr>Principales comandos</vt:lpstr>
      <vt:lpstr>Tecnologias Web</vt:lpstr>
      <vt:lpstr>HTML</vt:lpstr>
      <vt:lpstr>INSTALACIONES RECOMENDADAS.</vt:lpstr>
      <vt:lpstr>INSTALACIONES RECOMENDADAS.</vt:lpstr>
      <vt:lpstr>Presentación de PowerPoint</vt:lpstr>
      <vt:lpstr>Presentación de PowerPoint</vt:lpstr>
      <vt:lpstr>Tecnologias Web</vt:lpstr>
      <vt:lpstr>Presentación de PowerPoint</vt:lpstr>
      <vt:lpstr>Presentación de PowerPoint</vt:lpstr>
      <vt:lpstr>Presentación de PowerPoint</vt:lpstr>
      <vt:lpstr>css</vt:lpstr>
      <vt:lpstr>css</vt:lpstr>
      <vt:lpstr>css</vt:lpstr>
      <vt:lpstr>css</vt:lpstr>
      <vt:lpstr>css</vt:lpstr>
      <vt:lpstr>CSS / SELECTORES</vt:lpstr>
      <vt:lpstr>CSS / MODELO DE CAJA</vt:lpstr>
      <vt:lpstr>CSS / ANIMACIONES</vt:lpstr>
      <vt:lpstr>CSS / FIRST RESPONSIVE</vt:lpstr>
      <vt:lpstr>DISPLAY</vt:lpstr>
      <vt:lpstr>Grid Layout A.K.A Grilla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FlexBox</vt:lpstr>
      <vt:lpstr>Caja Flexible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Responsive</vt:lpstr>
      <vt:lpstr>Presentación de PowerPoint</vt:lpstr>
      <vt:lpstr>Presentación de PowerPoint</vt:lpstr>
      <vt:lpstr>Presentación de PowerPoint</vt:lpstr>
      <vt:lpstr>Presentación de PowerPoint</vt:lpstr>
      <vt:lpstr>Presentación de PowerPoint</vt:lpstr>
      <vt:lpstr>Presentación de PowerPoint</vt:lpstr>
      <vt:lpstr>BOOTSTRAP Y FLEX</vt:lpstr>
      <vt:lpstr>V</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Que es</vt:lpstr>
      <vt:lpstr>Presentación de PowerPoint</vt:lpstr>
      <vt:lpstr>Presentación de PowerPoint</vt:lpstr>
      <vt:lpstr>Presentación de PowerPoint</vt:lpstr>
      <vt:lpstr>Presentación de PowerPoint</vt:lpstr>
      <vt:lpstr>Como usarlo</vt:lpstr>
      <vt:lpstr>Tecnologias Web</vt:lpstr>
      <vt:lpstr>PROYECTO FINAL</vt:lpstr>
      <vt:lpstr>TECNICA GRUPAL DE CIERRE</vt:lpstr>
      <vt:lpstr>ENCUESTA DE SATISTACCIÓN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Tecnologías web</dc:title>
  <dc:creator>Victor Ponce</dc:creator>
  <cp:lastModifiedBy>Juan Kaleb Rodriguez Esparza</cp:lastModifiedBy>
  <cp:revision>8</cp:revision>
  <dcterms:created xsi:type="dcterms:W3CDTF">2022-10-25T18:26:39Z</dcterms:created>
  <dcterms:modified xsi:type="dcterms:W3CDTF">2023-08-25T03:04:30Z</dcterms:modified>
</cp:coreProperties>
</file>